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277" r:id="rId2"/>
    <p:sldId id="258" r:id="rId3"/>
    <p:sldId id="266" r:id="rId4"/>
    <p:sldId id="270" r:id="rId5"/>
    <p:sldId id="275" r:id="rId6"/>
    <p:sldId id="276" r:id="rId7"/>
    <p:sldId id="269" r:id="rId8"/>
    <p:sldId id="268" r:id="rId9"/>
    <p:sldId id="278" r:id="rId10"/>
    <p:sldId id="279" r:id="rId11"/>
    <p:sldId id="271" r:id="rId12"/>
    <p:sldId id="272" r:id="rId13"/>
    <p:sldId id="273" r:id="rId14"/>
    <p:sldId id="280" r:id="rId15"/>
    <p:sldId id="265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64" r:id="rId46"/>
  </p:sldIdLst>
  <p:sldSz cx="18288000" cy="10287000"/>
  <p:notesSz cx="10287000" cy="18288000"/>
  <p:embeddedFontLst>
    <p:embeddedFont>
      <p:font typeface="맑은 고딕" panose="020B0503020000020004" pitchFamily="34" charset="-127"/>
      <p:regular r:id="rId48"/>
      <p:bold r:id="rId49"/>
    </p:embeddedFont>
    <p:embeddedFont>
      <p:font typeface="NotoSansKR" panose="020B0200000000000000" pitchFamily="34" charset="-128"/>
      <p:regular r:id="rId50"/>
    </p:embeddedFont>
    <p:embeddedFont>
      <p:font typeface="BM DoHyeon" panose="020B0600000101010101" pitchFamily="34" charset="-127"/>
      <p:regular r:id="rId51"/>
    </p:embeddedFont>
    <p:embeddedFont>
      <p:font typeface="NanumSquare_ac Bold" panose="020B0600000101010101" pitchFamily="34" charset="-127"/>
      <p:bold r:id="rId52"/>
    </p:embeddedFont>
    <p:embeddedFont>
      <p:font typeface="나눔스퀘어_ac Bold" panose="020B0600000101010101" pitchFamily="34" charset="-127"/>
      <p:bold r:id="rId53"/>
    </p:embeddedFont>
    <p:embeddedFont>
      <p:font typeface="배달의민족 도현" panose="020B0600000101010101" pitchFamily="34" charset="-127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80C19-AB10-9D4B-92DF-2E045B177763}" v="26" dt="2024-08-27T07:18:23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/>
    <p:restoredTop sz="69084" autoAdjust="0"/>
  </p:normalViewPr>
  <p:slideViewPr>
    <p:cSldViewPr>
      <p:cViewPr varScale="1">
        <p:scale>
          <a:sx n="62" d="100"/>
          <a:sy n="62" d="100"/>
        </p:scale>
        <p:origin x="1832" y="192"/>
      </p:cViewPr>
      <p:guideLst>
        <p:guide orient="horz" pos="2160"/>
        <p:guide pos="2880"/>
      </p:guideLst>
    </p:cSldViewPr>
  </p:slideViewPr>
  <p:notesTextViewPr>
    <p:cViewPr>
      <p:scale>
        <a:sx n="70" d="100"/>
        <a:sy n="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A8706-35A9-4F4D-B4E0-16DC3CE46E2A}" type="datetimeFigureOut">
              <a:rPr kumimoji="1" lang="ko-KR" altLang="en-US" smtClean="0"/>
              <a:t>2024. 8. 28.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81CD6-34A3-A345-9D24-D84AF5DB81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415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016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b="1" dirty="0"/>
              <a:t>Pretrained model + finetuning</a:t>
            </a:r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한국어 말뭉치로 </a:t>
            </a:r>
            <a:r>
              <a:rPr kumimoji="1" lang="ko-KR" altLang="en-US" b="0" dirty="0" err="1"/>
              <a:t>사전학습된</a:t>
            </a:r>
            <a:r>
              <a:rPr kumimoji="1" lang="ko-KR" altLang="en-US" b="0" dirty="0"/>
              <a:t> 거대 모델을 활용해 표준어 </a:t>
            </a:r>
            <a:r>
              <a:rPr kumimoji="1" lang="en-US" altLang="ko-KR" b="0" dirty="0"/>
              <a:t>–</a:t>
            </a:r>
            <a:r>
              <a:rPr kumimoji="1" lang="ko-KR" altLang="en-US" b="0" dirty="0"/>
              <a:t> 사투리 데이터셋 추가 학습 </a:t>
            </a:r>
            <a:r>
              <a:rPr kumimoji="1" lang="en-US" altLang="ko-KR" b="0" dirty="0"/>
              <a:t>(fine tuning)</a:t>
            </a:r>
          </a:p>
          <a:p>
            <a:pPr marL="685800" lvl="1" indent="-228600">
              <a:buAutoNum type="arabicPeriod"/>
            </a:pPr>
            <a:r>
              <a:rPr kumimoji="1" lang="en-US" altLang="ko-KR" b="0" dirty="0"/>
              <a:t>Fine tuning</a:t>
            </a:r>
            <a:r>
              <a:rPr kumimoji="1" lang="ko-KR" altLang="en-US" b="0" dirty="0"/>
              <a:t> 되는 것이 중요하므로 기존 데이터셋에 추가 </a:t>
            </a:r>
            <a:r>
              <a:rPr kumimoji="1" lang="ko-KR" altLang="en-US" b="0" dirty="0" err="1"/>
              <a:t>전처리</a:t>
            </a:r>
            <a:r>
              <a:rPr kumimoji="1" lang="ko-KR" altLang="en-US" b="0" dirty="0"/>
              <a:t> 진행 </a:t>
            </a:r>
            <a:r>
              <a:rPr kumimoji="1" lang="en-US" altLang="ko-KR" b="0" dirty="0"/>
              <a:t>(</a:t>
            </a:r>
            <a:r>
              <a:rPr kumimoji="1" lang="ko-KR" altLang="en-US" b="0" dirty="0"/>
              <a:t>일정 개수 이상의 방언을 갖는 </a:t>
            </a:r>
            <a:r>
              <a:rPr kumimoji="1" lang="en-US" altLang="ko-KR" b="0" dirty="0"/>
              <a:t>/</a:t>
            </a:r>
            <a:r>
              <a:rPr kumimoji="1" lang="ko-KR" altLang="en-US" b="0" dirty="0"/>
              <a:t> 일정 문장 길이 이상</a:t>
            </a:r>
            <a:r>
              <a:rPr kumimoji="1" lang="en-US" altLang="ko-KR" b="0" dirty="0"/>
              <a:t>)</a:t>
            </a:r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활용 모델</a:t>
            </a:r>
            <a:r>
              <a:rPr kumimoji="1" lang="en-US" altLang="ko-KR" b="0" dirty="0"/>
              <a:t> </a:t>
            </a:r>
          </a:p>
          <a:p>
            <a:pPr marL="1143000" lvl="2" indent="-228600">
              <a:buAutoNum type="arabicPeriod"/>
            </a:pPr>
            <a:r>
              <a:rPr kumimoji="1" lang="en-US" altLang="ko-KR" b="0" dirty="0" err="1"/>
              <a:t>paust</a:t>
            </a:r>
            <a:r>
              <a:rPr kumimoji="1" lang="en-US" altLang="ko-KR" b="0" dirty="0"/>
              <a:t>/t5-base : T5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v1.1 </a:t>
            </a:r>
            <a:r>
              <a:rPr kumimoji="1" lang="ko-KR" altLang="en-US" b="0" dirty="0"/>
              <a:t>모델을 기반으로 하는 한국어 기반 사전 학습된 </a:t>
            </a:r>
            <a:r>
              <a:rPr kumimoji="1" lang="en-US" altLang="ko-KR" b="0" dirty="0"/>
              <a:t>encoder-decoder</a:t>
            </a:r>
            <a:r>
              <a:rPr kumimoji="1" lang="ko-KR" altLang="en-US" b="0" dirty="0"/>
              <a:t> 모델</a:t>
            </a:r>
            <a:endParaRPr kumimoji="1" lang="en-US" altLang="ko-KR" b="0" dirty="0"/>
          </a:p>
          <a:p>
            <a:pPr marL="1600200" lvl="3" indent="-228600">
              <a:buAutoNum type="arabicPeriod"/>
            </a:pPr>
            <a:r>
              <a:rPr kumimoji="1" lang="en-US" altLang="ko-KR" b="0" dirty="0"/>
              <a:t>5 epoch</a:t>
            </a:r>
            <a:r>
              <a:rPr kumimoji="1" lang="ko-KR" altLang="en-US" b="0" dirty="0"/>
              <a:t> 학습</a:t>
            </a:r>
            <a:endParaRPr kumimoji="1" lang="en-US" altLang="ko-KR" b="0" dirty="0"/>
          </a:p>
          <a:p>
            <a:pPr marL="1600200" lvl="3" indent="-228600">
              <a:buAutoNum type="arabicPeriod"/>
            </a:pPr>
            <a:r>
              <a:rPr kumimoji="1" lang="en-US" altLang="ko-KR" b="1" dirty="0"/>
              <a:t>(</a:t>
            </a:r>
            <a:r>
              <a:rPr kumimoji="1" lang="ko-KR" altLang="en-US" b="1" dirty="0"/>
              <a:t>아쉬운 점</a:t>
            </a:r>
            <a:r>
              <a:rPr kumimoji="1" lang="en-US" altLang="ko-KR" b="1" dirty="0"/>
              <a:t>)</a:t>
            </a:r>
            <a:r>
              <a:rPr kumimoji="1" lang="ko-KR" altLang="en-US" b="0" dirty="0"/>
              <a:t> </a:t>
            </a:r>
            <a:r>
              <a:rPr kumimoji="1" lang="en-US" altLang="ko-KR" b="0" dirty="0" err="1"/>
              <a:t>Paust</a:t>
            </a:r>
            <a:r>
              <a:rPr kumimoji="1" lang="en-US" altLang="ko-KR" b="0" dirty="0"/>
              <a:t>-chat-large</a:t>
            </a:r>
            <a:r>
              <a:rPr kumimoji="1" lang="ko-KR" altLang="en-US" b="0" dirty="0"/>
              <a:t> 모델도 있었지만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메모리 한계로 돌아가지 않는 현상 반복</a:t>
            </a:r>
            <a:endParaRPr kumimoji="1" lang="en-US" altLang="ko-KR" b="0" dirty="0"/>
          </a:p>
          <a:p>
            <a:pPr marL="1143000" lvl="2" indent="-228600">
              <a:buAutoNum type="arabicPeriod"/>
            </a:pPr>
            <a:r>
              <a:rPr kumimoji="1" lang="en-US" altLang="ko-KR" b="0" dirty="0"/>
              <a:t>KoGPT2 : </a:t>
            </a:r>
            <a:r>
              <a:rPr kumimoji="1" lang="ko-KR" altLang="en-US" b="0" dirty="0"/>
              <a:t>문장 생성에 </a:t>
            </a:r>
            <a:r>
              <a:rPr kumimoji="1" lang="ko-KR" altLang="en-US" b="0" dirty="0" err="1"/>
              <a:t>최적화되어있으며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40GB</a:t>
            </a:r>
            <a:r>
              <a:rPr kumimoji="1" lang="ko-KR" altLang="en-US" b="0" dirty="0"/>
              <a:t> 이상의 텍스트로 학습된 한국어 </a:t>
            </a:r>
            <a:r>
              <a:rPr kumimoji="1" lang="en-US" altLang="ko-KR" b="0" dirty="0"/>
              <a:t>decoder</a:t>
            </a:r>
            <a:r>
              <a:rPr kumimoji="1" lang="ko-KR" altLang="en-US" b="0" dirty="0"/>
              <a:t> 언어 모델</a:t>
            </a:r>
            <a:endParaRPr kumimoji="1" lang="en-US" altLang="ko-KR" b="0" dirty="0"/>
          </a:p>
          <a:p>
            <a:pPr marL="1600200" lvl="3" indent="-228600">
              <a:buAutoNum type="arabicPeriod"/>
            </a:pPr>
            <a:r>
              <a:rPr kumimoji="1" lang="en-US" altLang="ko-KR" b="0" dirty="0"/>
              <a:t>5 epoch </a:t>
            </a:r>
            <a:r>
              <a:rPr kumimoji="1" lang="ko-KR" altLang="en-US" b="0" dirty="0"/>
              <a:t>학습</a:t>
            </a:r>
            <a:endParaRPr kumimoji="1" lang="en-US" altLang="ko-KR" b="0" dirty="0"/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선정 이유</a:t>
            </a:r>
            <a:endParaRPr kumimoji="1" lang="en-US" altLang="ko-KR" b="0" dirty="0"/>
          </a:p>
          <a:p>
            <a:pPr marL="1143000" lvl="2" indent="-228600">
              <a:buAutoNum type="arabicPeriod"/>
            </a:pPr>
            <a:r>
              <a:rPr kumimoji="1" lang="ko-KR" altLang="en-US" b="0" dirty="0" err="1"/>
              <a:t>허깅</a:t>
            </a:r>
            <a:r>
              <a:rPr kumimoji="1" lang="ko-KR" altLang="en-US" b="0" dirty="0"/>
              <a:t> 페이스에서 높은 좋아요 수 </a:t>
            </a:r>
            <a:r>
              <a:rPr kumimoji="1" lang="ko-KR" altLang="en-US" b="0" dirty="0" err="1"/>
              <a:t>를</a:t>
            </a:r>
            <a:r>
              <a:rPr kumimoji="1" lang="ko-KR" altLang="en-US" b="0" dirty="0"/>
              <a:t> 받은 모델이며 충분한 레퍼런스 존재</a:t>
            </a:r>
            <a:endParaRPr kumimoji="1" lang="en-US" altLang="ko-KR" b="0" dirty="0"/>
          </a:p>
          <a:p>
            <a:pPr marL="685800" lvl="1" indent="-228600">
              <a:buAutoNum type="arabicPeriod"/>
            </a:pPr>
            <a:endParaRPr kumimoji="1" lang="en-US" altLang="ko-KR" b="0" dirty="0"/>
          </a:p>
          <a:p>
            <a:pPr marL="685800" lvl="1" indent="-228600">
              <a:buAutoNum type="arabicPeriod"/>
            </a:pPr>
            <a:endParaRPr kumimoji="1"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7993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b="1" dirty="0"/>
              <a:t>Result</a:t>
            </a:r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종류</a:t>
            </a:r>
            <a:endParaRPr kumimoji="1" lang="en-US" altLang="ko-KR" b="0" dirty="0"/>
          </a:p>
          <a:p>
            <a:pPr marL="1143000" lvl="2" indent="-228600">
              <a:buAutoNum type="arabicPeriod"/>
            </a:pPr>
            <a:r>
              <a:rPr kumimoji="1" lang="en-US" altLang="ko-KR" b="0" dirty="0"/>
              <a:t>T5 model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result</a:t>
            </a:r>
          </a:p>
          <a:p>
            <a:pPr marL="1143000" lvl="2" indent="-228600">
              <a:buAutoNum type="arabicPeriod"/>
            </a:pPr>
            <a:r>
              <a:rPr kumimoji="1" lang="ko-KR" altLang="en-US" b="0" dirty="0"/>
              <a:t>방언 최소 </a:t>
            </a:r>
            <a:r>
              <a:rPr kumimoji="1" lang="en-US" altLang="ko-KR" b="0" dirty="0"/>
              <a:t>3</a:t>
            </a:r>
            <a:r>
              <a:rPr kumimoji="1" lang="ko-KR" altLang="en-US" b="0" dirty="0"/>
              <a:t>개는 갖는 문장들만 학습시킨 </a:t>
            </a:r>
            <a:r>
              <a:rPr kumimoji="1" lang="en-US" altLang="ko-KR" b="0" dirty="0"/>
              <a:t>T5 model result</a:t>
            </a:r>
          </a:p>
          <a:p>
            <a:pPr marL="1143000" lvl="2" indent="-228600">
              <a:buAutoNum type="arabicPeriod"/>
            </a:pPr>
            <a:r>
              <a:rPr kumimoji="1" lang="en-US" altLang="ko-KR" b="0" dirty="0"/>
              <a:t>KoGPT2 model result</a:t>
            </a:r>
          </a:p>
          <a:p>
            <a:pPr marL="685800" lvl="1" indent="-228600">
              <a:buAutoNum type="arabicPeriod"/>
            </a:pPr>
            <a:r>
              <a:rPr kumimoji="1" lang="en-US" altLang="ko-KR" b="0" dirty="0"/>
              <a:t>Decoder</a:t>
            </a:r>
            <a:r>
              <a:rPr kumimoji="1" lang="ko-KR" altLang="en-US" b="0" dirty="0"/>
              <a:t> 전략</a:t>
            </a:r>
            <a:endParaRPr kumimoji="1" lang="en-US" altLang="ko-KR" b="0" dirty="0"/>
          </a:p>
          <a:p>
            <a:pPr marL="1143000" lvl="2" indent="-228600">
              <a:buAutoNum type="arabicPeriod"/>
            </a:pPr>
            <a:r>
              <a:rPr kumimoji="1" lang="en-US" altLang="ko-KR" b="0" dirty="0"/>
              <a:t>Beam Search</a:t>
            </a:r>
          </a:p>
          <a:p>
            <a:pPr marL="1143000" lvl="2" indent="-228600">
              <a:buAutoNum type="arabicPeriod"/>
            </a:pPr>
            <a:r>
              <a:rPr kumimoji="1" lang="en-US" altLang="ko-KR" b="0" dirty="0"/>
              <a:t>Sampling, </a:t>
            </a:r>
            <a:r>
              <a:rPr kumimoji="1" lang="en-US" altLang="ko-KR" b="0" dirty="0" err="1"/>
              <a:t>top_k</a:t>
            </a:r>
            <a:r>
              <a:rPr kumimoji="1" lang="en-US" altLang="ko-KR" b="0" dirty="0"/>
              <a:t>, </a:t>
            </a:r>
            <a:r>
              <a:rPr kumimoji="1" lang="en-US" altLang="ko-KR" b="0" dirty="0" err="1"/>
              <a:t>top_p</a:t>
            </a:r>
            <a:r>
              <a:rPr kumimoji="1" lang="ko-KR" altLang="en-US" b="0" dirty="0"/>
              <a:t> 파라미터 조절</a:t>
            </a:r>
            <a:endParaRPr kumimoji="1" lang="en-US" altLang="ko-KR" b="0" dirty="0"/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결과물</a:t>
            </a:r>
            <a:endParaRPr kumimoji="1" lang="en-US" altLang="ko-KR" b="0" dirty="0"/>
          </a:p>
          <a:p>
            <a:pPr marL="1143000" lvl="2" indent="-228600">
              <a:buAutoNum type="arabicPeriod"/>
            </a:pPr>
            <a:r>
              <a:rPr kumimoji="1" lang="en-US" altLang="ko-KR" b="0" dirty="0"/>
              <a:t>KoGPT2</a:t>
            </a:r>
            <a:r>
              <a:rPr kumimoji="1" lang="ko-KR" altLang="en-US" b="0" dirty="0"/>
              <a:t> 의 문장 생성 결과가 가장 우수 </a:t>
            </a:r>
            <a:r>
              <a:rPr kumimoji="1" lang="en-US" altLang="ko-KR" b="0" dirty="0"/>
              <a:t>(</a:t>
            </a:r>
            <a:r>
              <a:rPr kumimoji="1" lang="ko-KR" altLang="en-US" b="0" dirty="0"/>
              <a:t>사투리 반영 </a:t>
            </a:r>
            <a:r>
              <a:rPr kumimoji="1" lang="en-US" altLang="ko-KR" b="0" dirty="0"/>
              <a:t>/</a:t>
            </a:r>
            <a:r>
              <a:rPr kumimoji="1" lang="ko-KR" altLang="en-US" b="0" dirty="0"/>
              <a:t> 문장 생성 능력</a:t>
            </a:r>
            <a:r>
              <a:rPr kumimoji="1" lang="en-US" altLang="ko-KR" b="0" dirty="0"/>
              <a:t>)</a:t>
            </a:r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인사이트</a:t>
            </a:r>
            <a:endParaRPr kumimoji="1" lang="en-US" altLang="ko-KR" b="0" dirty="0"/>
          </a:p>
          <a:p>
            <a:pPr marL="1143000" marR="0" lvl="2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b="0" dirty="0"/>
              <a:t>데이터의 명확한 한계 파악</a:t>
            </a:r>
            <a:endParaRPr kumimoji="1" lang="en-US" altLang="ko-KR" b="0" dirty="0"/>
          </a:p>
          <a:p>
            <a:pPr marL="1143000" lvl="2" indent="-228600">
              <a:buAutoNum type="arabicPeriod"/>
            </a:pPr>
            <a:r>
              <a:rPr kumimoji="1" lang="ko-KR" altLang="en-US" b="0" dirty="0"/>
              <a:t>문장 생성은 되지만 사투리 반영이 잘 되지 않음</a:t>
            </a:r>
            <a:endParaRPr kumimoji="1" lang="en-US" altLang="ko-KR" b="0" dirty="0"/>
          </a:p>
          <a:p>
            <a:pPr marL="1143000" lvl="2" indent="-228600">
              <a:buAutoNum type="arabicPeriod"/>
            </a:pPr>
            <a:r>
              <a:rPr kumimoji="1" lang="ko-KR" altLang="en-US" b="0" dirty="0" err="1"/>
              <a:t>챗봇에서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output decoder</a:t>
            </a:r>
            <a:r>
              <a:rPr kumimoji="1" lang="ko-KR" altLang="en-US" b="0" dirty="0"/>
              <a:t> 부분의 방법론 차이 확인</a:t>
            </a:r>
            <a:endParaRPr kumimoji="1" lang="en-US" altLang="ko-KR" b="0" dirty="0"/>
          </a:p>
          <a:p>
            <a:pPr marL="1143000" lvl="2" indent="-228600">
              <a:buAutoNum type="arabicPeriod"/>
            </a:pPr>
            <a:r>
              <a:rPr kumimoji="1" lang="ko-KR" altLang="en-US" b="0" dirty="0"/>
              <a:t>문장 잘리는 현상</a:t>
            </a:r>
            <a:endParaRPr kumimoji="1" lang="en-US" altLang="ko-KR" b="0" dirty="0"/>
          </a:p>
          <a:p>
            <a:pPr marL="1600200" lvl="3" indent="-228600">
              <a:buAutoNum type="arabicPeriod"/>
            </a:pPr>
            <a:r>
              <a:rPr kumimoji="1" lang="en-US" altLang="ko-KR" b="0" dirty="0"/>
              <a:t>Eos</a:t>
            </a:r>
            <a:r>
              <a:rPr kumimoji="1" lang="ko-KR" altLang="en-US" b="0" dirty="0"/>
              <a:t> 토큰이 나올 때 까지의 반복이 아니라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주어진 </a:t>
            </a:r>
            <a:r>
              <a:rPr kumimoji="1" lang="en-US" altLang="ko-KR" b="0" dirty="0" err="1"/>
              <a:t>max_length</a:t>
            </a:r>
            <a:r>
              <a:rPr kumimoji="1" lang="ko-KR" altLang="en-US" b="0" dirty="0"/>
              <a:t> 에 맞게 문장이 생성됨</a:t>
            </a:r>
            <a:endParaRPr kumimoji="1" lang="en-US" altLang="ko-KR" b="0" dirty="0"/>
          </a:p>
          <a:p>
            <a:pPr marL="1600200" lvl="3" indent="-228600">
              <a:buAutoNum type="arabicPeriod"/>
            </a:pPr>
            <a:r>
              <a:rPr kumimoji="1" lang="ko-KR" altLang="en-US" b="0" dirty="0"/>
              <a:t>매끄럽게 끝나는 게 아니므로 개선 필요</a:t>
            </a:r>
            <a:endParaRPr kumimoji="1" lang="en-US" altLang="ko-KR" b="0" dirty="0"/>
          </a:p>
          <a:p>
            <a:pPr marL="1600200" lvl="3" indent="-228600">
              <a:buAutoNum type="arabicPeriod"/>
            </a:pPr>
            <a:endParaRPr kumimoji="1" lang="en-US" altLang="ko-KR" b="0" dirty="0"/>
          </a:p>
          <a:p>
            <a:pPr marL="685800" lvl="1" indent="-228600">
              <a:buAutoNum type="arabicPeriod"/>
            </a:pPr>
            <a:endParaRPr kumimoji="1"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8091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1491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866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" altLang="ko-KR" dirty="0"/>
              <a:t>Model: </a:t>
            </a:r>
            <a:r>
              <a:rPr lang="ko-KR" altLang="en-US" dirty="0"/>
              <a:t>별도 </a:t>
            </a:r>
            <a:r>
              <a:rPr lang="en" altLang="ko-KR" dirty="0"/>
              <a:t>config</a:t>
            </a:r>
            <a:r>
              <a:rPr lang="ko-KR" altLang="en-US" dirty="0" err="1"/>
              <a:t>를</a:t>
            </a:r>
            <a:r>
              <a:rPr lang="ko-KR" altLang="en-US" dirty="0"/>
              <a:t> 설정하지 않은 </a:t>
            </a:r>
            <a:r>
              <a:rPr lang="en" altLang="ko-KR" dirty="0" err="1"/>
              <a:t>KoBART</a:t>
            </a:r>
            <a:r>
              <a:rPr lang="en" altLang="ko-KR" dirty="0"/>
              <a:t> (</a:t>
            </a:r>
            <a:r>
              <a:rPr lang="en" altLang="ko-KR" dirty="0" err="1"/>
              <a:t>gogamza</a:t>
            </a:r>
            <a:r>
              <a:rPr lang="en" altLang="ko-KR" dirty="0"/>
              <a:t>/kobart-base-v2)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Optimizer: </a:t>
            </a:r>
            <a:r>
              <a:rPr lang="en" altLang="ko-KR" dirty="0" err="1"/>
              <a:t>AdamW</a:t>
            </a:r>
            <a:r>
              <a:rPr lang="en" altLang="ko-KR" dirty="0"/>
              <a:t> (learning rate 2e-5)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batch Size = 32, epoch =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자원의 한계 속에서 많은 양의 데이터를 효율적으로 처리하면서도 성능을 최대한 유지하기 위해 </a:t>
            </a:r>
            <a:r>
              <a:rPr lang="en" altLang="ko-KR" dirty="0"/>
              <a:t>Batch size</a:t>
            </a:r>
            <a:r>
              <a:rPr lang="ko-KR" altLang="en-US" dirty="0"/>
              <a:t>는 </a:t>
            </a:r>
            <a:r>
              <a:rPr lang="en-US" altLang="ko-KR" dirty="0"/>
              <a:t>32</a:t>
            </a:r>
            <a:r>
              <a:rPr lang="ko-KR" altLang="en-US" dirty="0"/>
              <a:t>로 설정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마찬가지로 시간과 비용이 한정적인 상황인만큼</a:t>
            </a:r>
            <a:r>
              <a:rPr lang="en-US" altLang="ko-KR" dirty="0"/>
              <a:t>, </a:t>
            </a:r>
            <a:r>
              <a:rPr lang="en" altLang="ko-KR" dirty="0"/>
              <a:t>epoch</a:t>
            </a:r>
            <a:r>
              <a:rPr lang="ko-KR" altLang="en-US" dirty="0"/>
              <a:t>을 늘렸을 때 성능에 유의미한 차이가 없어 </a:t>
            </a:r>
            <a:r>
              <a:rPr lang="en" altLang="ko-KR" dirty="0"/>
              <a:t>epoch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987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" altLang="ko-KR" dirty="0"/>
              <a:t>Model: </a:t>
            </a:r>
            <a:r>
              <a:rPr lang="ko-KR" altLang="en-US" dirty="0"/>
              <a:t>별도 </a:t>
            </a:r>
            <a:r>
              <a:rPr lang="en" altLang="ko-KR" dirty="0"/>
              <a:t>config</a:t>
            </a:r>
            <a:r>
              <a:rPr lang="ko-KR" altLang="en-US" dirty="0" err="1"/>
              <a:t>를</a:t>
            </a:r>
            <a:r>
              <a:rPr lang="ko-KR" altLang="en-US" dirty="0"/>
              <a:t> 설정하지 않은 </a:t>
            </a:r>
            <a:r>
              <a:rPr lang="en" altLang="ko-KR" dirty="0" err="1"/>
              <a:t>KoBART</a:t>
            </a:r>
            <a:r>
              <a:rPr lang="en" altLang="ko-KR" dirty="0"/>
              <a:t> (</a:t>
            </a:r>
            <a:r>
              <a:rPr lang="en" altLang="ko-KR" dirty="0" err="1"/>
              <a:t>gogamza</a:t>
            </a:r>
            <a:r>
              <a:rPr lang="en" altLang="ko-KR" dirty="0"/>
              <a:t>/kobart-base-v2)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Optimizer: </a:t>
            </a:r>
            <a:r>
              <a:rPr lang="en" altLang="ko-KR" dirty="0" err="1"/>
              <a:t>AdamW</a:t>
            </a:r>
            <a:r>
              <a:rPr lang="en" altLang="ko-KR" dirty="0"/>
              <a:t> (learning rate 2e-5)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batch Size = 32, epoch =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자원의 한계 속에서 많은 양의 데이터를 효율적으로 처리하면서도 성능을 최대한 유지하기 위해 </a:t>
            </a:r>
            <a:r>
              <a:rPr lang="en" altLang="ko-KR" dirty="0"/>
              <a:t>Batch size</a:t>
            </a:r>
            <a:r>
              <a:rPr lang="ko-KR" altLang="en-US" dirty="0"/>
              <a:t>는 </a:t>
            </a:r>
            <a:r>
              <a:rPr lang="en-US" altLang="ko-KR" dirty="0"/>
              <a:t>32</a:t>
            </a:r>
            <a:r>
              <a:rPr lang="ko-KR" altLang="en-US" dirty="0"/>
              <a:t>로 설정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마찬가지로 시간과 비용이 한정적인 상황인만큼</a:t>
            </a:r>
            <a:r>
              <a:rPr lang="en-US" altLang="ko-KR" dirty="0"/>
              <a:t>, </a:t>
            </a:r>
            <a:r>
              <a:rPr lang="en" altLang="ko-KR" dirty="0"/>
              <a:t>epoch</a:t>
            </a:r>
            <a:r>
              <a:rPr lang="ko-KR" altLang="en-US" dirty="0"/>
              <a:t>을 늘렸을 때 성능에 유의미한 차이가 없어 </a:t>
            </a:r>
            <a:r>
              <a:rPr lang="en" altLang="ko-KR" dirty="0"/>
              <a:t>epoch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8199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" altLang="ko-KR" dirty="0"/>
              <a:t>Model: </a:t>
            </a:r>
            <a:r>
              <a:rPr lang="ko-KR" altLang="en-US" dirty="0"/>
              <a:t>별도 </a:t>
            </a:r>
            <a:r>
              <a:rPr lang="en" altLang="ko-KR" dirty="0"/>
              <a:t>config</a:t>
            </a:r>
            <a:r>
              <a:rPr lang="ko-KR" altLang="en-US" dirty="0" err="1"/>
              <a:t>를</a:t>
            </a:r>
            <a:r>
              <a:rPr lang="ko-KR" altLang="en-US" dirty="0"/>
              <a:t> 설정하지 않은 </a:t>
            </a:r>
            <a:r>
              <a:rPr lang="en" altLang="ko-KR" dirty="0" err="1"/>
              <a:t>KoBART</a:t>
            </a:r>
            <a:r>
              <a:rPr lang="en" altLang="ko-KR" dirty="0"/>
              <a:t> (</a:t>
            </a:r>
            <a:r>
              <a:rPr lang="en" altLang="ko-KR" dirty="0" err="1"/>
              <a:t>gogamza</a:t>
            </a:r>
            <a:r>
              <a:rPr lang="en" altLang="ko-KR" dirty="0"/>
              <a:t>/kobart-base-v2)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Optimizer: </a:t>
            </a:r>
            <a:r>
              <a:rPr lang="en" altLang="ko-KR" dirty="0" err="1"/>
              <a:t>AdamW</a:t>
            </a:r>
            <a:r>
              <a:rPr lang="en" altLang="ko-KR" dirty="0"/>
              <a:t> (learning rate 2e-5)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batch Size = 32, epoch =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자원의 한계 속에서 많은 양의 데이터를 효율적으로 처리하면서도 성능을 최대한 유지하기 위해 </a:t>
            </a:r>
            <a:r>
              <a:rPr lang="en" altLang="ko-KR" dirty="0"/>
              <a:t>Batch size</a:t>
            </a:r>
            <a:r>
              <a:rPr lang="ko-KR" altLang="en-US" dirty="0"/>
              <a:t>는 </a:t>
            </a:r>
            <a:r>
              <a:rPr lang="en-US" altLang="ko-KR" dirty="0"/>
              <a:t>32</a:t>
            </a:r>
            <a:r>
              <a:rPr lang="ko-KR" altLang="en-US" dirty="0"/>
              <a:t>로 설정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마찬가지로 시간과 비용이 한정적인 상황인만큼</a:t>
            </a:r>
            <a:r>
              <a:rPr lang="en-US" altLang="ko-KR" dirty="0"/>
              <a:t>, </a:t>
            </a:r>
            <a:r>
              <a:rPr lang="en" altLang="ko-KR" dirty="0"/>
              <a:t>epoch</a:t>
            </a:r>
            <a:r>
              <a:rPr lang="ko-KR" altLang="en-US" dirty="0"/>
              <a:t>을 늘렸을 때 성능에 유의미한 차이가 없어 </a:t>
            </a:r>
            <a:r>
              <a:rPr lang="en" altLang="ko-KR" dirty="0"/>
              <a:t>epoch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5628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7603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" altLang="ko-KR" dirty="0"/>
              <a:t>Model: </a:t>
            </a:r>
            <a:r>
              <a:rPr lang="ko-KR" altLang="en-US" dirty="0"/>
              <a:t>별도 </a:t>
            </a:r>
            <a:r>
              <a:rPr lang="en" altLang="ko-KR" dirty="0"/>
              <a:t>config</a:t>
            </a:r>
            <a:r>
              <a:rPr lang="ko-KR" altLang="en-US" dirty="0" err="1"/>
              <a:t>를</a:t>
            </a:r>
            <a:r>
              <a:rPr lang="ko-KR" altLang="en-US" dirty="0"/>
              <a:t> 설정하지 않은 </a:t>
            </a:r>
            <a:r>
              <a:rPr lang="en" altLang="ko-KR" dirty="0" err="1"/>
              <a:t>KoBART</a:t>
            </a:r>
            <a:r>
              <a:rPr lang="en" altLang="ko-KR" dirty="0"/>
              <a:t> (</a:t>
            </a:r>
            <a:r>
              <a:rPr lang="en" altLang="ko-KR" dirty="0" err="1"/>
              <a:t>gogamza</a:t>
            </a:r>
            <a:r>
              <a:rPr lang="en" altLang="ko-KR" dirty="0"/>
              <a:t>/kobart-base-v2)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Optimizer: </a:t>
            </a:r>
            <a:r>
              <a:rPr lang="en" altLang="ko-KR" dirty="0" err="1"/>
              <a:t>AdamW</a:t>
            </a:r>
            <a:r>
              <a:rPr lang="en" altLang="ko-KR" dirty="0"/>
              <a:t> (learning rate 2e-5)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batch Size = 32, epoch =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자원의 한계 속에서 많은 양의 데이터를 효율적으로 처리하면서도 성능을 최대한 유지하기 위해 </a:t>
            </a:r>
            <a:r>
              <a:rPr lang="en" altLang="ko-KR" dirty="0"/>
              <a:t>Batch size</a:t>
            </a:r>
            <a:r>
              <a:rPr lang="ko-KR" altLang="en-US" dirty="0"/>
              <a:t>는 </a:t>
            </a:r>
            <a:r>
              <a:rPr lang="en-US" altLang="ko-KR" dirty="0"/>
              <a:t>32</a:t>
            </a:r>
            <a:r>
              <a:rPr lang="ko-KR" altLang="en-US" dirty="0"/>
              <a:t>로 설정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마찬가지로 시간과 비용이 한정적인 상황인만큼</a:t>
            </a:r>
            <a:r>
              <a:rPr lang="en-US" altLang="ko-KR" dirty="0"/>
              <a:t>, </a:t>
            </a:r>
            <a:r>
              <a:rPr lang="en" altLang="ko-KR" dirty="0"/>
              <a:t>epoch</a:t>
            </a:r>
            <a:r>
              <a:rPr lang="ko-KR" altLang="en-US" dirty="0"/>
              <a:t>을 늘렸을 때 성능에 유의미한 차이가 없어 </a:t>
            </a:r>
            <a:r>
              <a:rPr lang="en" altLang="ko-KR" dirty="0"/>
              <a:t>epoch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2304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" altLang="ko-KR" dirty="0"/>
              <a:t>Model: </a:t>
            </a:r>
            <a:r>
              <a:rPr lang="ko-KR" altLang="en-US" dirty="0"/>
              <a:t>별도 </a:t>
            </a:r>
            <a:r>
              <a:rPr lang="en" altLang="ko-KR" dirty="0"/>
              <a:t>config</a:t>
            </a:r>
            <a:r>
              <a:rPr lang="ko-KR" altLang="en-US" dirty="0" err="1"/>
              <a:t>를</a:t>
            </a:r>
            <a:r>
              <a:rPr lang="ko-KR" altLang="en-US" dirty="0"/>
              <a:t> 설정하지 않은 </a:t>
            </a:r>
            <a:r>
              <a:rPr lang="en" altLang="ko-KR" dirty="0" err="1"/>
              <a:t>KoBART</a:t>
            </a:r>
            <a:r>
              <a:rPr lang="en" altLang="ko-KR" dirty="0"/>
              <a:t> (</a:t>
            </a:r>
            <a:r>
              <a:rPr lang="en" altLang="ko-KR" dirty="0" err="1"/>
              <a:t>gogamza</a:t>
            </a:r>
            <a:r>
              <a:rPr lang="en" altLang="ko-KR" dirty="0"/>
              <a:t>/kobart-base-v2)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Optimizer: </a:t>
            </a:r>
            <a:r>
              <a:rPr lang="en" altLang="ko-KR" dirty="0" err="1"/>
              <a:t>AdamW</a:t>
            </a:r>
            <a:r>
              <a:rPr lang="en" altLang="ko-KR" dirty="0"/>
              <a:t> (learning rate 2e-5)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batch Size = 32, epoch =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자원의 한계 속에서 많은 양의 데이터를 효율적으로 처리하면서도 성능을 최대한 유지하기 위해 </a:t>
            </a:r>
            <a:r>
              <a:rPr lang="en" altLang="ko-KR" dirty="0"/>
              <a:t>Batch size</a:t>
            </a:r>
            <a:r>
              <a:rPr lang="ko-KR" altLang="en-US" dirty="0"/>
              <a:t>는 </a:t>
            </a:r>
            <a:r>
              <a:rPr lang="en-US" altLang="ko-KR" dirty="0"/>
              <a:t>32</a:t>
            </a:r>
            <a:r>
              <a:rPr lang="ko-KR" altLang="en-US" dirty="0"/>
              <a:t>로 설정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마찬가지로 시간과 비용이 한정적인 상황인만큼</a:t>
            </a:r>
            <a:r>
              <a:rPr lang="en-US" altLang="ko-KR" dirty="0"/>
              <a:t>, </a:t>
            </a:r>
            <a:r>
              <a:rPr lang="en" altLang="ko-KR" dirty="0"/>
              <a:t>epoch</a:t>
            </a:r>
            <a:r>
              <a:rPr lang="ko-KR" altLang="en-US" dirty="0"/>
              <a:t>을 늘렸을 때 성능에 유의미한 차이가 없어 </a:t>
            </a:r>
            <a:r>
              <a:rPr lang="en" altLang="ko-KR" dirty="0"/>
              <a:t>epoch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3517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kumimoji="1"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6851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" altLang="ko-KR" dirty="0"/>
              <a:t>Model: </a:t>
            </a:r>
            <a:r>
              <a:rPr lang="ko-KR" altLang="en-US" dirty="0"/>
              <a:t>별도 </a:t>
            </a:r>
            <a:r>
              <a:rPr lang="en" altLang="ko-KR" dirty="0"/>
              <a:t>config</a:t>
            </a:r>
            <a:r>
              <a:rPr lang="ko-KR" altLang="en-US" dirty="0" err="1"/>
              <a:t>를</a:t>
            </a:r>
            <a:r>
              <a:rPr lang="ko-KR" altLang="en-US" dirty="0"/>
              <a:t> 설정하지 않은 </a:t>
            </a:r>
            <a:r>
              <a:rPr lang="en" altLang="ko-KR" dirty="0" err="1"/>
              <a:t>KoBART</a:t>
            </a:r>
            <a:r>
              <a:rPr lang="en" altLang="ko-KR" dirty="0"/>
              <a:t> (</a:t>
            </a:r>
            <a:r>
              <a:rPr lang="en" altLang="ko-KR" dirty="0" err="1"/>
              <a:t>gogamza</a:t>
            </a:r>
            <a:r>
              <a:rPr lang="en" altLang="ko-KR" dirty="0"/>
              <a:t>/kobart-base-v2)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Optimizer: </a:t>
            </a:r>
            <a:r>
              <a:rPr lang="en" altLang="ko-KR" dirty="0" err="1"/>
              <a:t>AdamW</a:t>
            </a:r>
            <a:r>
              <a:rPr lang="en" altLang="ko-KR" dirty="0"/>
              <a:t> (learning rate 2e-5)</a:t>
            </a:r>
          </a:p>
          <a:p>
            <a:pPr>
              <a:buFont typeface="+mj-lt"/>
              <a:buAutoNum type="arabicPeriod"/>
            </a:pPr>
            <a:r>
              <a:rPr lang="en" altLang="ko-KR" dirty="0"/>
              <a:t>batch Size = 32, epoch =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자원의 한계 속에서 많은 양의 데이터를 효율적으로 처리하면서도 성능을 최대한 유지하기 위해 </a:t>
            </a:r>
            <a:r>
              <a:rPr lang="en" altLang="ko-KR" dirty="0"/>
              <a:t>Batch size</a:t>
            </a:r>
            <a:r>
              <a:rPr lang="ko-KR" altLang="en-US" dirty="0"/>
              <a:t>는 </a:t>
            </a:r>
            <a:r>
              <a:rPr lang="en-US" altLang="ko-KR" dirty="0"/>
              <a:t>32</a:t>
            </a:r>
            <a:r>
              <a:rPr lang="ko-KR" altLang="en-US" dirty="0"/>
              <a:t>로 설정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마찬가지로 시간과 비용이 한정적인 상황인만큼</a:t>
            </a:r>
            <a:r>
              <a:rPr lang="en-US" altLang="ko-KR" dirty="0"/>
              <a:t>, </a:t>
            </a:r>
            <a:r>
              <a:rPr lang="en" altLang="ko-KR" dirty="0"/>
              <a:t>epoch</a:t>
            </a:r>
            <a:r>
              <a:rPr lang="ko-KR" altLang="en-US" dirty="0"/>
              <a:t>을 늘렸을 때 성능에 유의미한 차이가 없어 </a:t>
            </a:r>
            <a:r>
              <a:rPr lang="en" altLang="ko-KR" dirty="0"/>
              <a:t>epoch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로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888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3162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지금은 표준어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-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사투리 변환만 했지만 반대로 사투리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-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표준어 변환도 필요하다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-&gt; </a:t>
            </a:r>
            <a:r>
              <a:rPr lang="en" altLang="ko-KR" b="0" i="0" dirty="0">
                <a:solidFill>
                  <a:srgbClr val="1D1C1D"/>
                </a:solidFill>
                <a:effectLst/>
                <a:latin typeface="NotoSansKR"/>
              </a:rPr>
              <a:t>input, output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을 반대로 설정만 하면 구현 가능할 것으로 예상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2109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883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958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6449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765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4979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4170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896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b="1" dirty="0"/>
              <a:t>프로젝트 목표</a:t>
            </a:r>
            <a:endParaRPr kumimoji="1" lang="en-US" altLang="ko-KR" b="1" dirty="0"/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목표 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표준어로 질문했을 때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사투리로 응답해주는 모델 개발</a:t>
            </a:r>
            <a:endParaRPr kumimoji="1" lang="en-US" altLang="ko-KR" b="0" dirty="0"/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활용 데이터셋 세가지 </a:t>
            </a:r>
            <a:r>
              <a:rPr kumimoji="1" lang="en-US" altLang="ko-KR" b="0" dirty="0"/>
              <a:t>(</a:t>
            </a:r>
            <a:r>
              <a:rPr kumimoji="1" lang="ko-KR" altLang="en-US" b="0" dirty="0"/>
              <a:t>대화 데이터셋 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일상생활 대화 </a:t>
            </a:r>
            <a:r>
              <a:rPr kumimoji="1" lang="en-US" altLang="ko-KR" b="0" dirty="0"/>
              <a:t>/</a:t>
            </a:r>
            <a:r>
              <a:rPr kumimoji="1" lang="ko-KR" altLang="en-US" b="0" dirty="0"/>
              <a:t> 표준어</a:t>
            </a:r>
            <a:r>
              <a:rPr kumimoji="1" lang="en-US" altLang="ko-KR" b="0" dirty="0"/>
              <a:t>-</a:t>
            </a:r>
            <a:r>
              <a:rPr kumimoji="1" lang="ko-KR" altLang="en-US" b="0" dirty="0"/>
              <a:t>사투리 대화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번역 데이터셋 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표준어</a:t>
            </a:r>
            <a:r>
              <a:rPr kumimoji="1" lang="en-US" altLang="ko-KR" b="0" dirty="0"/>
              <a:t>-</a:t>
            </a:r>
            <a:r>
              <a:rPr kumimoji="1" lang="ko-KR" altLang="en-US" b="0" dirty="0"/>
              <a:t>사투리 </a:t>
            </a:r>
            <a:r>
              <a:rPr kumimoji="1" lang="en-US" altLang="ko-KR" b="0" dirty="0"/>
              <a:t>1:1</a:t>
            </a:r>
            <a:r>
              <a:rPr kumimoji="1" lang="ko-KR" altLang="en-US" b="0" dirty="0"/>
              <a:t> 대응</a:t>
            </a:r>
            <a:r>
              <a:rPr kumimoji="1" lang="en-US" altLang="ko-KR" b="0" dirty="0"/>
              <a:t>)</a:t>
            </a:r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분석 방향성은 두 갈래</a:t>
            </a:r>
            <a:endParaRPr kumimoji="1" lang="en-US" altLang="ko-KR" b="0" dirty="0"/>
          </a:p>
          <a:p>
            <a:pPr marL="1143000" lvl="2" indent="-228600">
              <a:buAutoNum type="arabicPeriod"/>
            </a:pPr>
            <a:r>
              <a:rPr kumimoji="1" lang="en-US" altLang="ko-KR" b="0" dirty="0"/>
              <a:t>Transformer</a:t>
            </a:r>
            <a:r>
              <a:rPr kumimoji="1" lang="ko-KR" altLang="en-US" b="0" dirty="0"/>
              <a:t> 모델 구현 후 데이터셋 </a:t>
            </a:r>
            <a:r>
              <a:rPr kumimoji="1" lang="en-US" altLang="ko-KR" b="0" dirty="0"/>
              <a:t>A</a:t>
            </a:r>
            <a:r>
              <a:rPr kumimoji="1" lang="ko-KR" altLang="en-US" b="0" dirty="0" err="1"/>
              <a:t>를</a:t>
            </a:r>
            <a:r>
              <a:rPr kumimoji="1" lang="ko-KR" altLang="en-US" b="0" dirty="0"/>
              <a:t> 활용해 응답에 대해 사투리로 응답하도록 학습</a:t>
            </a:r>
            <a:endParaRPr kumimoji="1" lang="en-US" altLang="ko-KR" b="0" dirty="0"/>
          </a:p>
          <a:p>
            <a:pPr marL="1143000" lvl="2" indent="-228600">
              <a:buAutoNum type="arabicPeriod"/>
            </a:pPr>
            <a:r>
              <a:rPr kumimoji="1" lang="ko-KR" altLang="en-US" b="0" dirty="0"/>
              <a:t>표준어로 대화 가능한 </a:t>
            </a:r>
            <a:r>
              <a:rPr kumimoji="1" lang="ko-KR" altLang="en-US" b="0" dirty="0" err="1"/>
              <a:t>챗봇</a:t>
            </a:r>
            <a:r>
              <a:rPr kumimoji="1" lang="ko-KR" altLang="en-US" b="0" dirty="0"/>
              <a:t> 모델을 먼저 구현 후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응답에 대해 사투리로 번역하도록 설계</a:t>
            </a:r>
            <a:endParaRPr kumimoji="1" lang="en-US" altLang="ko-KR" b="0" dirty="0"/>
          </a:p>
          <a:p>
            <a:pPr marL="685800" lvl="1" indent="-228600">
              <a:buAutoNum type="arabicPeriod"/>
            </a:pPr>
            <a:endParaRPr kumimoji="1"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033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1923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3113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4524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577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3735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2011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1091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3092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56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487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08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b="1" dirty="0"/>
              <a:t>데이터 수집</a:t>
            </a:r>
            <a:endParaRPr kumimoji="1" lang="en-US" altLang="ko-KR" b="1" dirty="0"/>
          </a:p>
          <a:p>
            <a:pPr marL="685800" lvl="1" indent="-228600">
              <a:buAutoNum type="arabicPeriod"/>
            </a:pPr>
            <a:r>
              <a:rPr kumimoji="1" lang="en-US" altLang="ko-KR" dirty="0"/>
              <a:t>AI Hub</a:t>
            </a:r>
            <a:r>
              <a:rPr kumimoji="1" lang="ko-KR" altLang="en-US" dirty="0"/>
              <a:t> 홈페이지에서 한국어 방언 발화 데이터셋 다운로드</a:t>
            </a:r>
            <a:endParaRPr kumimoji="1" lang="en-US" altLang="ko-KR" dirty="0"/>
          </a:p>
          <a:p>
            <a:pPr marL="685800" lvl="1" indent="-228600">
              <a:buAutoNum type="arabicPeriod"/>
            </a:pPr>
            <a:r>
              <a:rPr kumimoji="1" lang="ko-KR" altLang="en-US" dirty="0"/>
              <a:t>터미널 명령어로 </a:t>
            </a:r>
            <a:r>
              <a:rPr kumimoji="1" lang="en-US" altLang="ko-KR" dirty="0"/>
              <a:t>zip.part0 ~ part n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나누어진 파일 합쳐서 압축 해제</a:t>
            </a:r>
            <a:endParaRPr kumimoji="1" lang="en-US" altLang="ko-KR" dirty="0"/>
          </a:p>
          <a:p>
            <a:pPr marL="685800" lvl="1" indent="-228600">
              <a:buAutoNum type="arabicPeriod"/>
            </a:pPr>
            <a:r>
              <a:rPr kumimoji="1" lang="ko-KR" altLang="en-US" dirty="0"/>
              <a:t>폴더 내 </a:t>
            </a:r>
            <a:r>
              <a:rPr kumimoji="1" lang="en-US" altLang="ko-KR" dirty="0" err="1"/>
              <a:t>Json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순회하며 </a:t>
            </a:r>
            <a:r>
              <a:rPr kumimoji="1" lang="en-US" altLang="ko-KR" dirty="0"/>
              <a:t>raw</a:t>
            </a:r>
            <a:r>
              <a:rPr kumimoji="1" lang="ko-KR" altLang="en-US" dirty="0"/>
              <a:t> 한 </a:t>
            </a:r>
            <a:r>
              <a:rPr kumimoji="1" lang="en-US" altLang="ko-KR" dirty="0" err="1"/>
              <a:t>dataframe</a:t>
            </a:r>
            <a:r>
              <a:rPr kumimoji="1" lang="ko-KR" altLang="en-US" dirty="0"/>
              <a:t> 형태로 가공</a:t>
            </a:r>
            <a:r>
              <a:rPr kumimoji="1" lang="en-US" altLang="ko-KR" dirty="0"/>
              <a:t> (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208</a:t>
            </a:r>
            <a:r>
              <a:rPr kumimoji="1" lang="ko-KR" altLang="en-US" dirty="0"/>
              <a:t>만 행</a:t>
            </a:r>
            <a:r>
              <a:rPr kumimoji="1" lang="en-US" altLang="ko-KR" dirty="0"/>
              <a:t>)</a:t>
            </a:r>
          </a:p>
          <a:p>
            <a:pPr marL="685800" lvl="1" indent="-228600">
              <a:buAutoNum type="arabicPeriod"/>
            </a:pPr>
            <a:endParaRPr kumimoji="1" lang="en-US" altLang="ko-KR" b="1" dirty="0"/>
          </a:p>
          <a:p>
            <a:pPr marL="685800" lvl="1" indent="-228600">
              <a:buAutoNum type="arabicPeriod"/>
            </a:pPr>
            <a:endParaRPr kumimoji="1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638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b="1" dirty="0"/>
              <a:t>데이터 정제</a:t>
            </a:r>
            <a:endParaRPr kumimoji="1" lang="en-US" altLang="ko-KR" b="1" dirty="0"/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eojeolList</a:t>
            </a:r>
            <a:r>
              <a:rPr kumimoji="1" lang="ko-KR" altLang="en-US" dirty="0"/>
              <a:t> 칼럼을 활용해 각 대화 데이터셋이 몇 개의 방언을 갖고 있는지 칼럼 추가</a:t>
            </a:r>
            <a:endParaRPr kumimoji="1" lang="en-US" altLang="ko-KR" dirty="0"/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SpeakerId</a:t>
            </a:r>
            <a:r>
              <a:rPr kumimoji="1" lang="ko-KR" altLang="en-US" dirty="0"/>
              <a:t> 칼럼을 활용해 대화 형식으로 데이터셋 가공</a:t>
            </a:r>
            <a:r>
              <a:rPr kumimoji="1" lang="en-US" altLang="ko-KR" dirty="0"/>
              <a:t> (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11</a:t>
            </a:r>
            <a:r>
              <a:rPr kumimoji="1" lang="ko-KR" altLang="en-US" dirty="0"/>
              <a:t>만행</a:t>
            </a:r>
            <a:r>
              <a:rPr kumimoji="1" lang="en-US" altLang="ko-KR" dirty="0"/>
              <a:t>)</a:t>
            </a:r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문장 길이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포함하는 방어 개수 등으로 적절하게 팀원마다 세부적인 전처리는 달리 진행</a:t>
            </a:r>
            <a:endParaRPr kumimoji="1" lang="en-US" altLang="ko-KR" dirty="0"/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dirty="0"/>
          </a:p>
          <a:p>
            <a:pPr marL="685800" lvl="1" indent="-228600">
              <a:buAutoNum type="arabicPeriod"/>
            </a:pPr>
            <a:endParaRPr kumimoji="1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5443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b="1" dirty="0"/>
              <a:t>데이터 정제</a:t>
            </a:r>
            <a:endParaRPr kumimoji="1" lang="en-US" altLang="ko-KR" b="1" dirty="0"/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eojeolList</a:t>
            </a:r>
            <a:r>
              <a:rPr kumimoji="1" lang="ko-KR" altLang="en-US" dirty="0"/>
              <a:t> 칼럼을 활용해 각 대화 데이터셋이 몇 개의 방언을 갖고 있는지 칼럼 추가</a:t>
            </a:r>
            <a:endParaRPr kumimoji="1" lang="en-US" altLang="ko-KR" dirty="0"/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SpeakerId</a:t>
            </a:r>
            <a:r>
              <a:rPr kumimoji="1" lang="ko-KR" altLang="en-US" dirty="0"/>
              <a:t> 칼럼을 활용해 대화 형식으로 데이터셋 가공</a:t>
            </a:r>
            <a:r>
              <a:rPr kumimoji="1" lang="en-US" altLang="ko-KR" dirty="0"/>
              <a:t> (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11</a:t>
            </a:r>
            <a:r>
              <a:rPr kumimoji="1" lang="ko-KR" altLang="en-US" dirty="0"/>
              <a:t>만행</a:t>
            </a:r>
            <a:r>
              <a:rPr kumimoji="1" lang="en-US" altLang="ko-KR" dirty="0"/>
              <a:t>)</a:t>
            </a:r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문장 길이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포함하는 방어 개수 등으로 적절하게 팀원마다 세부적인 전처리는 달리 진행</a:t>
            </a:r>
            <a:endParaRPr kumimoji="1" lang="en-US" altLang="ko-KR" dirty="0"/>
          </a:p>
          <a:p>
            <a:pPr marL="685800" marR="0" lvl="1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ko-KR" dirty="0"/>
          </a:p>
          <a:p>
            <a:pPr marL="685800" lvl="1" indent="-228600">
              <a:buAutoNum type="arabicPeriod"/>
            </a:pPr>
            <a:endParaRPr kumimoji="1"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588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0757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b="1" dirty="0"/>
              <a:t>Transformer </a:t>
            </a:r>
            <a:r>
              <a:rPr kumimoji="1" lang="ko-KR" altLang="en-US" b="1" dirty="0"/>
              <a:t>모델</a:t>
            </a:r>
            <a:endParaRPr kumimoji="1" lang="en-US" altLang="ko-KR" b="1" dirty="0"/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아이디어 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직접 </a:t>
            </a:r>
            <a:r>
              <a:rPr kumimoji="1" lang="ko-KR" altLang="en-US" b="0" dirty="0" err="1"/>
              <a:t>구현시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표준어 </a:t>
            </a:r>
            <a:r>
              <a:rPr kumimoji="1" lang="en-US" altLang="ko-KR" b="0" dirty="0"/>
              <a:t>/</a:t>
            </a:r>
            <a:r>
              <a:rPr kumimoji="1" lang="ko-KR" altLang="en-US" b="0" dirty="0"/>
              <a:t> 사투리의 </a:t>
            </a:r>
            <a:r>
              <a:rPr kumimoji="1" lang="en-US" altLang="ko-KR" b="0" dirty="0"/>
              <a:t>vocab</a:t>
            </a:r>
            <a:r>
              <a:rPr kumimoji="1" lang="ko-KR" altLang="en-US" b="0" dirty="0"/>
              <a:t> 이 따로 생성 </a:t>
            </a:r>
            <a:r>
              <a:rPr kumimoji="1" lang="en-US" altLang="ko-KR" b="0" dirty="0"/>
              <a:t>(</a:t>
            </a:r>
            <a:r>
              <a:rPr kumimoji="1" lang="ko-KR" altLang="en-US" b="0" dirty="0"/>
              <a:t>번역 모델처럼 구현 가능할거라 생각</a:t>
            </a:r>
            <a:r>
              <a:rPr kumimoji="1" lang="en-US" altLang="ko-KR" b="0" dirty="0"/>
              <a:t>)</a:t>
            </a:r>
          </a:p>
          <a:p>
            <a:pPr marL="685800" lvl="1" indent="-228600">
              <a:buAutoNum type="arabicPeriod"/>
            </a:pPr>
            <a:r>
              <a:rPr kumimoji="1" lang="ko-KR" altLang="en-US" b="0" dirty="0" err="1"/>
              <a:t>토크나이저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kiwi / </a:t>
            </a:r>
            <a:r>
              <a:rPr kumimoji="1" lang="en-US" altLang="ko-KR" b="0" dirty="0" err="1"/>
              <a:t>Okt</a:t>
            </a:r>
            <a:r>
              <a:rPr kumimoji="1" lang="ko-KR" altLang="en-US" b="0" dirty="0"/>
              <a:t> 등 많은 </a:t>
            </a:r>
            <a:r>
              <a:rPr kumimoji="1" lang="ko-KR" altLang="en-US" b="0" dirty="0" err="1"/>
              <a:t>토크나이저가</a:t>
            </a:r>
            <a:r>
              <a:rPr kumimoji="1" lang="ko-KR" altLang="en-US" b="0" dirty="0"/>
              <a:t> 있겠지만</a:t>
            </a:r>
            <a:r>
              <a:rPr kumimoji="1" lang="en-US" altLang="ko-KR" b="0" dirty="0"/>
              <a:t>,</a:t>
            </a:r>
            <a:r>
              <a:rPr kumimoji="1" lang="ko-KR" altLang="en-US" b="0" dirty="0"/>
              <a:t> 테스트를 위해 </a:t>
            </a:r>
            <a:r>
              <a:rPr kumimoji="1" lang="en-US" altLang="ko-KR" b="0" dirty="0"/>
              <a:t>split()</a:t>
            </a:r>
            <a:r>
              <a:rPr kumimoji="1" lang="ko-KR" altLang="en-US" b="0" dirty="0"/>
              <a:t> 메서드 활용</a:t>
            </a:r>
            <a:endParaRPr kumimoji="1" lang="en-US" altLang="ko-KR" b="0" dirty="0"/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학습 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20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epoch</a:t>
            </a:r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결과물 </a:t>
            </a:r>
            <a:r>
              <a:rPr kumimoji="1" lang="en-US" altLang="ko-KR" b="0" dirty="0"/>
              <a:t>:</a:t>
            </a:r>
            <a:r>
              <a:rPr kumimoji="1" lang="ko-KR" altLang="en-US" b="0" dirty="0"/>
              <a:t> 문맥이 전혀 이해가지 않았으며</a:t>
            </a:r>
            <a:r>
              <a:rPr kumimoji="1" lang="en-US" altLang="ko-KR" b="0" dirty="0"/>
              <a:t>.</a:t>
            </a:r>
            <a:r>
              <a:rPr kumimoji="1" lang="ko-KR" altLang="en-US" b="0" dirty="0"/>
              <a:t> 올바른 문장 형태를 유지하지도 못함</a:t>
            </a:r>
            <a:endParaRPr kumimoji="1" lang="en-US" altLang="ko-KR" b="0" dirty="0"/>
          </a:p>
          <a:p>
            <a:pPr marL="685800" lvl="1" indent="-228600">
              <a:buAutoNum type="arabicPeriod"/>
            </a:pPr>
            <a:r>
              <a:rPr kumimoji="1" lang="ko-KR" altLang="en-US" b="0" dirty="0"/>
              <a:t>인사이트</a:t>
            </a:r>
            <a:endParaRPr kumimoji="1" lang="en-US" altLang="ko-KR" b="0" dirty="0"/>
          </a:p>
          <a:p>
            <a:pPr marL="1143000" lvl="2" indent="-228600">
              <a:buAutoNum type="arabicPeriod"/>
            </a:pPr>
            <a:r>
              <a:rPr kumimoji="1" lang="ko-KR" altLang="en-US" b="0" dirty="0"/>
              <a:t>방언이 </a:t>
            </a:r>
            <a:r>
              <a:rPr kumimoji="1" lang="ko-KR" altLang="en-US" b="0" dirty="0" err="1"/>
              <a:t>뚜렷히</a:t>
            </a:r>
            <a:r>
              <a:rPr kumimoji="1" lang="ko-KR" altLang="en-US" b="0" dirty="0"/>
              <a:t> 드러나지 않는다</a:t>
            </a:r>
            <a:r>
              <a:rPr kumimoji="1" lang="en-US" altLang="ko-KR" b="0" dirty="0"/>
              <a:t>.</a:t>
            </a:r>
          </a:p>
          <a:p>
            <a:pPr marL="1143000" lvl="2" indent="-228600">
              <a:buAutoNum type="arabicPeriod"/>
            </a:pPr>
            <a:r>
              <a:rPr kumimoji="1" lang="ko-KR" altLang="en-US" b="0" dirty="0"/>
              <a:t>양질의 데이터가 아니기 때문에 허수가 많다</a:t>
            </a:r>
            <a:r>
              <a:rPr kumimoji="1" lang="en-US" altLang="ko-KR" b="0" dirty="0"/>
              <a:t>.</a:t>
            </a:r>
          </a:p>
          <a:p>
            <a:pPr marL="1143000" lvl="2" indent="-228600">
              <a:buAutoNum type="arabicPeriod"/>
            </a:pPr>
            <a:r>
              <a:rPr kumimoji="1" lang="ko-KR" altLang="en-US" b="0" dirty="0" err="1"/>
              <a:t>사전학습되지</a:t>
            </a:r>
            <a:r>
              <a:rPr kumimoji="1" lang="ko-KR" altLang="en-US" b="0" dirty="0"/>
              <a:t> 않은 모델에 학습시키기엔 적합한 데이터가 아니다</a:t>
            </a:r>
            <a:r>
              <a:rPr kumimoji="1" lang="en-US" altLang="ko-KR" b="0" dirty="0"/>
              <a:t>.</a:t>
            </a:r>
          </a:p>
          <a:p>
            <a:pPr marL="1143000" lvl="2" indent="-228600">
              <a:buAutoNum type="arabicPeriod"/>
            </a:pPr>
            <a:endParaRPr kumimoji="1" lang="en-US" altLang="ko-KR" b="0" dirty="0"/>
          </a:p>
          <a:p>
            <a:pPr marL="685800" lvl="1" indent="-228600">
              <a:buAutoNum type="arabicPeriod"/>
            </a:pPr>
            <a:endParaRPr kumimoji="1" lang="en-US" altLang="ko-KR" b="0" dirty="0"/>
          </a:p>
          <a:p>
            <a:pPr marL="685800" lvl="1" indent="-228600">
              <a:buAutoNum type="arabicPeriod"/>
            </a:pPr>
            <a:endParaRPr kumimoji="1"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1CD6-34A3-A345-9D24-D84AF5DB81A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818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2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hyperlink" Target="https://github.com/SKT-AI/KoGPT2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huggingface.co/paust/pko-t5-bas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hyperlink" Target="https://paust-studio.notion.site/pre-trained-T5-7072a7049e184eb6998b04e588b226e0" TargetMode="External"/><Relationship Id="rId10" Type="http://schemas.openxmlformats.org/officeDocument/2006/relationships/image" Target="../media/image33.png"/><Relationship Id="rId19" Type="http://schemas.openxmlformats.org/officeDocument/2006/relationships/image" Target="../media/image4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6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50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17" Type="http://schemas.openxmlformats.org/officeDocument/2006/relationships/image" Target="../media/image54.png"/><Relationship Id="rId2" Type="http://schemas.openxmlformats.org/officeDocument/2006/relationships/image" Target="../media/image2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52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17" Type="http://schemas.openxmlformats.org/officeDocument/2006/relationships/image" Target="../media/image58.png"/><Relationship Id="rId2" Type="http://schemas.openxmlformats.org/officeDocument/2006/relationships/image" Target="../media/image26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56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62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65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66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6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5" Type="http://schemas.openxmlformats.org/officeDocument/2006/relationships/image" Target="../media/image28.png"/><Relationship Id="rId10" Type="http://schemas.openxmlformats.org/officeDocument/2006/relationships/image" Target="../media/image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095" y="6267512"/>
            <a:ext cx="7895722" cy="35714"/>
            <a:chOff x="1215095" y="6267512"/>
            <a:chExt cx="789572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095" y="6267512"/>
              <a:ext cx="789572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333" y="6196480"/>
            <a:ext cx="4277889" cy="192857"/>
            <a:chOff x="1202333" y="6196480"/>
            <a:chExt cx="4277889" cy="19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9C6879-194C-2529-FC33-0D3F8B21E4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86000" y="-4762500"/>
            <a:ext cx="21988574" cy="20708572"/>
            <a:chOff x="2286000" y="-4762500"/>
            <a:chExt cx="21988574" cy="20708572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9036018" y="6218854"/>
              <a:ext cx="135410" cy="135410"/>
              <a:chOff x="9036018" y="6218854"/>
              <a:chExt cx="135410" cy="135410"/>
            </a:xfrm>
          </p:grpSpPr>
          <p:pic>
            <p:nvPicPr>
              <p:cNvPr id="9" name="Object 8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36018" y="6218854"/>
                <a:ext cx="135410" cy="1354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2286000" y="-4762500"/>
              <a:ext cx="21988574" cy="20708572"/>
              <a:chOff x="2286000" y="-4762500"/>
              <a:chExt cx="21988574" cy="20708572"/>
            </a:xfrm>
          </p:grpSpPr>
          <p:pic>
            <p:nvPicPr>
              <p:cNvPr id="12" name="Object 11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2926001" y="-5402501"/>
                <a:ext cx="20708572" cy="2198857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7649523" y="-320001"/>
                <a:ext cx="10354286" cy="109942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>
              <a:grpSpLocks noGrp="1" noUngrp="1" noRot="1" noMove="1" noResize="1"/>
            </p:cNvGrpSpPr>
            <p:nvPr/>
          </p:nvGrpSpPr>
          <p:grpSpPr>
            <a:xfrm>
              <a:off x="16097293" y="306072"/>
              <a:ext cx="1988992" cy="662583"/>
              <a:chOff x="16097293" y="306072"/>
              <a:chExt cx="1988992" cy="662583"/>
            </a:xfrm>
          </p:grpSpPr>
          <p:pic>
            <p:nvPicPr>
              <p:cNvPr id="16" name="Object 15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097293" y="306072"/>
                <a:ext cx="1988992" cy="6625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 cstate="print"/>
            <a:srcRect l="17984" t="30008" r="47859" b="41332"/>
            <a:stretch/>
          </p:blipFill>
          <p:spPr>
            <a:xfrm>
              <a:off x="11277600" y="-190499"/>
              <a:ext cx="2970393" cy="35051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1" cstate="print"/>
            <a:srcRect l="17055" t="30474" r="46849" b="40511"/>
            <a:stretch/>
          </p:blipFill>
          <p:spPr>
            <a:xfrm>
              <a:off x="13792200" y="2476500"/>
              <a:ext cx="2209801" cy="250376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/>
            <a:srcRect l="15935" t="29321" r="47761" b="40577"/>
            <a:stretch/>
          </p:blipFill>
          <p:spPr>
            <a:xfrm>
              <a:off x="12748116" y="4076700"/>
              <a:ext cx="2415684" cy="281939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 cstate="print"/>
            <a:srcRect t="29203" r="47840" b="40732"/>
            <a:stretch/>
          </p:blipFill>
          <p:spPr>
            <a:xfrm>
              <a:off x="14412297" y="6896099"/>
              <a:ext cx="3997529" cy="32766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4" cstate="print"/>
            <a:srcRect l="16420" t="29966" r="50870" b="40553"/>
            <a:stretch/>
          </p:blipFill>
          <p:spPr>
            <a:xfrm>
              <a:off x="14412297" y="5873262"/>
              <a:ext cx="1777285" cy="2496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2F0160-294C-FB26-AAC9-17E413D2DA91}"/>
              </a:ext>
            </a:extLst>
          </p:cNvPr>
          <p:cNvSpPr txBox="1"/>
          <p:nvPr/>
        </p:nvSpPr>
        <p:spPr>
          <a:xfrm>
            <a:off x="1096650" y="3072496"/>
            <a:ext cx="6980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허깅페이스야</a:t>
            </a:r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7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니땀시</a:t>
            </a:r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7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살어야</a:t>
            </a:r>
            <a:endParaRPr lang="ko-KR" altLang="en-US" sz="7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C909E-510E-5810-A213-9B5A430E2950}"/>
              </a:ext>
            </a:extLst>
          </p:cNvPr>
          <p:cNvSpPr txBox="1"/>
          <p:nvPr/>
        </p:nvSpPr>
        <p:spPr>
          <a:xfrm>
            <a:off x="1197700" y="6697475"/>
            <a:ext cx="6045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Team | NLP 4</a:t>
            </a:r>
            <a:r>
              <a:rPr lang="ko-KR" alt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</a:t>
            </a:r>
            <a:endParaRPr lang="en-US" altLang="ko-KR"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강동헌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정종락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김채원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41F5B-2B1E-4C1D-A213-A604DB0F3132}"/>
              </a:ext>
            </a:extLst>
          </p:cNvPr>
          <p:cNvSpPr txBox="1"/>
          <p:nvPr/>
        </p:nvSpPr>
        <p:spPr>
          <a:xfrm>
            <a:off x="1204862" y="5448300"/>
            <a:ext cx="6505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BM DoHyeon" panose="020B0600000101010101" pitchFamily="34" charset="-127"/>
                <a:ea typeface="BM DoHyeon" panose="020B0600000101010101" pitchFamily="34" charset="-127"/>
              </a:rPr>
              <a:t>한국어 표준어</a:t>
            </a:r>
            <a:r>
              <a:rPr lang="en-US" altLang="ko-KR" sz="2000" dirty="0">
                <a:latin typeface="BM DoHyeon" panose="020B0600000101010101" pitchFamily="34" charset="-127"/>
                <a:ea typeface="BM DoHyeon" panose="020B0600000101010101" pitchFamily="34" charset="-127"/>
              </a:rPr>
              <a:t>-</a:t>
            </a:r>
            <a:r>
              <a:rPr lang="ko-KR" altLang="en-US" sz="2000" dirty="0">
                <a:latin typeface="BM DoHyeon" panose="020B0600000101010101" pitchFamily="34" charset="-127"/>
                <a:ea typeface="BM DoHyeon" panose="020B0600000101010101" pitchFamily="34" charset="-127"/>
              </a:rPr>
              <a:t>방언 번역기와 방언을 구사하는 </a:t>
            </a:r>
            <a:r>
              <a:rPr lang="ko-KR" altLang="en-US" sz="2000" dirty="0" err="1">
                <a:latin typeface="BM DoHyeon" panose="020B0600000101010101" pitchFamily="34" charset="-127"/>
                <a:ea typeface="BM DoHyeon" panose="020B0600000101010101" pitchFamily="34" charset="-127"/>
              </a:rPr>
              <a:t>챗봇</a:t>
            </a:r>
            <a:r>
              <a:rPr lang="ko-KR" altLang="en-US" sz="2000" dirty="0">
                <a:latin typeface="BM DoHyeon" panose="020B0600000101010101" pitchFamily="34" charset="-127"/>
                <a:ea typeface="BM DoHyeon" panose="020B0600000101010101" pitchFamily="34" charset="-127"/>
              </a:rPr>
              <a:t> 구현</a:t>
            </a:r>
            <a:endParaRPr lang="en-KR" sz="2000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430099" y="5199173"/>
            <a:ext cx="665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9BB0F-9A58-2350-C8A3-C27754EF0B08}"/>
              </a:ext>
            </a:extLst>
          </p:cNvPr>
          <p:cNvSpPr txBox="1"/>
          <p:nvPr/>
        </p:nvSpPr>
        <p:spPr>
          <a:xfrm>
            <a:off x="11938550" y="6043588"/>
            <a:ext cx="6656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case 1)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표준어 질문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사투리 대답</a:t>
            </a:r>
          </a:p>
        </p:txBody>
      </p:sp>
    </p:spTree>
    <p:extLst>
      <p:ext uri="{BB962C8B-B14F-4D97-AF65-F5344CB8AC3E}">
        <p14:creationId xmlns:p14="http://schemas.microsoft.com/office/powerpoint/2010/main" val="38966872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Transformer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4" name="그림 13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8A723D59-7211-0A2E-5A97-53C38055D59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1" b="43253"/>
          <a:stretch/>
        </p:blipFill>
        <p:spPr>
          <a:xfrm>
            <a:off x="2294657" y="6507637"/>
            <a:ext cx="8774320" cy="2038670"/>
          </a:xfrm>
          <a:prstGeom prst="rect">
            <a:avLst/>
          </a:prstGeom>
        </p:spPr>
      </p:pic>
      <p:pic>
        <p:nvPicPr>
          <p:cNvPr id="21" name="그림 20" descr="텍스트, 스크린샷, 흑백, 패턴이(가) 표시된 사진&#10;&#10;자동 생성된 설명">
            <a:extLst>
              <a:ext uri="{FF2B5EF4-FFF2-40B4-BE49-F238E27FC236}">
                <a16:creationId xmlns:a16="http://schemas.microsoft.com/office/drawing/2014/main" id="{C369E07B-A0AF-8EE7-F39A-831764F92C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645" y="4897567"/>
            <a:ext cx="4142030" cy="5396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2E883B-5CD8-EE7E-3FDA-88CC6CB7F041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Transformer 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모델 구현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8C74D-839E-6E7F-2F22-A804D3528179}"/>
              </a:ext>
            </a:extLst>
          </p:cNvPr>
          <p:cNvSpPr txBox="1"/>
          <p:nvPr/>
        </p:nvSpPr>
        <p:spPr>
          <a:xfrm>
            <a:off x="2260651" y="3312401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타 프로젝트의 모델 직접 구현 코드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Attention is all you need 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논문 구현 코드 등을 참고해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basic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한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Transformer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모델을 구현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57978-367C-C964-B6D0-0551BD964525}"/>
              </a:ext>
            </a:extLst>
          </p:cNvPr>
          <p:cNvSpPr txBox="1"/>
          <p:nvPr/>
        </p:nvSpPr>
        <p:spPr>
          <a:xfrm>
            <a:off x="2294657" y="3719631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표준어 질문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사투리 대답 의 질의응답 쌍으로 학습시킨다면 번역된 답변과 정상적 대화가 가능할 것이라 예측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A9503-61F8-5D17-17A1-359EF10F34C5}"/>
              </a:ext>
            </a:extLst>
          </p:cNvPr>
          <p:cNvSpPr txBox="1"/>
          <p:nvPr/>
        </p:nvSpPr>
        <p:spPr>
          <a:xfrm>
            <a:off x="1898385" y="4456294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Transformer 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모델 학습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35FA38-2447-0FFD-4518-0DBD4E11D87F}"/>
              </a:ext>
            </a:extLst>
          </p:cNvPr>
          <p:cNvSpPr txBox="1"/>
          <p:nvPr/>
        </p:nvSpPr>
        <p:spPr>
          <a:xfrm>
            <a:off x="2294657" y="5040241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-20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epoch / batch size 64 / tokenizer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띄워쓰기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vocab_size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(30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만개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713F28-832E-68FB-8F02-E8EF2F5637F6}"/>
              </a:ext>
            </a:extLst>
          </p:cNvPr>
          <p:cNvSpPr txBox="1"/>
          <p:nvPr/>
        </p:nvSpPr>
        <p:spPr>
          <a:xfrm>
            <a:off x="1928365" y="5808295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3.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학습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결과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5B8B52-37CD-2EB3-BC72-7BF6983A52CF}"/>
              </a:ext>
            </a:extLst>
          </p:cNvPr>
          <p:cNvSpPr txBox="1"/>
          <p:nvPr/>
        </p:nvSpPr>
        <p:spPr>
          <a:xfrm>
            <a:off x="2294657" y="8808098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문맥이 전혀 이해가지 않을 토큰들이 예측되었으며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올바른 문장 형태를 유지하지 못함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C3477F-46FB-D9B1-E002-003CBCFBF46F}"/>
              </a:ext>
            </a:extLst>
          </p:cNvPr>
          <p:cNvSpPr txBox="1"/>
          <p:nvPr/>
        </p:nvSpPr>
        <p:spPr>
          <a:xfrm>
            <a:off x="2294657" y="9281436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가공한 데이터셋의 한계 발견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질의를 염두에 두고 만들어진 데이터셋이 아님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5286D7-FD40-32BA-96D2-90D9E10B7938}"/>
              </a:ext>
            </a:extLst>
          </p:cNvPr>
          <p:cNvSpPr txBox="1"/>
          <p:nvPr/>
        </p:nvSpPr>
        <p:spPr>
          <a:xfrm>
            <a:off x="2294657" y="9753711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어느 정도 사전학습이 된 모델을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Task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에 맞게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Fine tuning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시키는 것이 방향성에 적합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30112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11050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Pretrained models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55BD63-12CF-5C71-6AA1-05AFDE767995}"/>
              </a:ext>
            </a:extLst>
          </p:cNvPr>
          <p:cNvSpPr txBox="1"/>
          <p:nvPr/>
        </p:nvSpPr>
        <p:spPr>
          <a:xfrm>
            <a:off x="9929383" y="8465350"/>
            <a:ext cx="64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>
                <a:hlinkClick r:id="rId15"/>
              </a:rPr>
              <a:t>https://paust-studio.notion.site/pre-trained-T5-7072a7049e184eb6998b04e588b226e0</a:t>
            </a:r>
            <a:endParaRPr kumimoji="1" lang="en" altLang="ko-KR" dirty="0"/>
          </a:p>
          <a:p>
            <a:r>
              <a:rPr kumimoji="1" lang="en" altLang="ko-KR" dirty="0">
                <a:hlinkClick r:id="rId16"/>
              </a:rPr>
              <a:t>https://huggingface.co/paust/pko-t5-base</a:t>
            </a:r>
            <a:endParaRPr kumimoji="1" lang="en" altLang="ko-KR" dirty="0"/>
          </a:p>
          <a:p>
            <a:r>
              <a:rPr kumimoji="1" lang="en" altLang="ko-KR" dirty="0">
                <a:hlinkClick r:id="rId17"/>
              </a:rPr>
              <a:t>https://github.com/SKT-AI/KoGPT2</a:t>
            </a:r>
            <a:endParaRPr kumimoji="1" lang="en" altLang="ko-KR" dirty="0"/>
          </a:p>
        </p:txBody>
      </p:sp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0A88352-27FD-4E28-2979-270B003546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51" y="4719477"/>
            <a:ext cx="7341283" cy="4744313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61D0064-F54D-0490-E4B5-FF8ABC1CEB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212" y="4788569"/>
            <a:ext cx="6673660" cy="3547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F9A65-E649-9DE5-4C1A-B8E400C45C7C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T5 / GPT2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기반의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: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LLM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모델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BF5BF-CA65-9DC5-4049-17DE9FA3A4C8}"/>
              </a:ext>
            </a:extLst>
          </p:cNvPr>
          <p:cNvSpPr txBox="1"/>
          <p:nvPr/>
        </p:nvSpPr>
        <p:spPr>
          <a:xfrm>
            <a:off x="2260651" y="3312401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해당 모델을 기반으로 하면서 대용량의 한국어 말뭉치로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사전학습된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모델 선정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ACA47-BA10-3D05-0711-868688671EEF}"/>
              </a:ext>
            </a:extLst>
          </p:cNvPr>
          <p:cNvSpPr txBox="1"/>
          <p:nvPr/>
        </p:nvSpPr>
        <p:spPr>
          <a:xfrm>
            <a:off x="2294657" y="3719631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참고할 레퍼런스가 충분하며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어느 정도 성능이 검증된 모델 선정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41229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11050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Pretrained models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E9DB0F7-5A4C-53D5-5698-33DB76D7B1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3" y="3490531"/>
            <a:ext cx="6020680" cy="3940445"/>
          </a:xfrm>
          <a:prstGeom prst="rect">
            <a:avLst/>
          </a:prstGeom>
        </p:spPr>
      </p:pic>
      <p:pic>
        <p:nvPicPr>
          <p:cNvPr id="11" name="그림 10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21E4BFF-F670-D2AE-9F6F-50419EBCC4C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6"/>
          <a:stretch/>
        </p:blipFill>
        <p:spPr>
          <a:xfrm>
            <a:off x="8098817" y="7069498"/>
            <a:ext cx="7645400" cy="1220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0B31B-EE99-FD58-C2D8-83E0A8E0A5CD}"/>
              </a:ext>
            </a:extLst>
          </p:cNvPr>
          <p:cNvSpPr txBox="1"/>
          <p:nvPr/>
        </p:nvSpPr>
        <p:spPr>
          <a:xfrm>
            <a:off x="1850643" y="2743152"/>
            <a:ext cx="707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4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paust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/t5bse model &amp; </a:t>
            </a:r>
            <a:r>
              <a:rPr lang="en-US" altLang="ko-KR" sz="24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skt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/kogpt2 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학습 결과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C9F4-4B8D-85E9-3A1D-498BA4ECC8EF}"/>
              </a:ext>
            </a:extLst>
          </p:cNvPr>
          <p:cNvSpPr/>
          <p:nvPr/>
        </p:nvSpPr>
        <p:spPr>
          <a:xfrm>
            <a:off x="2514600" y="3817177"/>
            <a:ext cx="2346383" cy="164647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B48D4-C708-7875-001A-BD276927E73D}"/>
              </a:ext>
            </a:extLst>
          </p:cNvPr>
          <p:cNvSpPr txBox="1"/>
          <p:nvPr/>
        </p:nvSpPr>
        <p:spPr>
          <a:xfrm>
            <a:off x="4982151" y="3812393"/>
            <a:ext cx="1017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 err="1">
                <a:solidFill>
                  <a:srgbClr val="900020"/>
                </a:solidFill>
              </a:rPr>
              <a:t>Deocoder</a:t>
            </a:r>
            <a:r>
              <a:rPr kumimoji="1" lang="ko-KR" altLang="en-US" dirty="0">
                <a:solidFill>
                  <a:srgbClr val="900020"/>
                </a:solidFill>
              </a:rPr>
              <a:t> 부분의 </a:t>
            </a:r>
            <a:endParaRPr kumimoji="1" lang="en-US" altLang="ko-KR" dirty="0">
              <a:solidFill>
                <a:srgbClr val="900020"/>
              </a:solidFill>
            </a:endParaRPr>
          </a:p>
          <a:p>
            <a:r>
              <a:rPr kumimoji="1" lang="en-US" altLang="ko-KR" dirty="0">
                <a:solidFill>
                  <a:srgbClr val="900020"/>
                </a:solidFill>
              </a:rPr>
              <a:t>generate</a:t>
            </a:r>
            <a:r>
              <a:rPr kumimoji="1" lang="ko-KR" altLang="en-US" dirty="0">
                <a:solidFill>
                  <a:srgbClr val="900020"/>
                </a:solidFill>
              </a:rPr>
              <a:t> 메서드 옵션 조절</a:t>
            </a:r>
            <a:endParaRPr lang="ko-KR" altLang="en-US" dirty="0">
              <a:solidFill>
                <a:srgbClr val="900020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0EC9D6-1CEA-199A-C8E3-29C70D13C155}"/>
              </a:ext>
            </a:extLst>
          </p:cNvPr>
          <p:cNvGrpSpPr/>
          <p:nvPr/>
        </p:nvGrpSpPr>
        <p:grpSpPr>
          <a:xfrm>
            <a:off x="8922817" y="3370477"/>
            <a:ext cx="6821400" cy="3711980"/>
            <a:chOff x="9030676" y="6178964"/>
            <a:chExt cx="6821400" cy="3711980"/>
          </a:xfrm>
        </p:grpSpPr>
        <p:pic>
          <p:nvPicPr>
            <p:cNvPr id="14" name="그림 13" descr="텍스트, 스크린샷, 문서, 폰트이(가) 표시된 사진&#10;&#10;자동 생성된 설명">
              <a:extLst>
                <a:ext uri="{FF2B5EF4-FFF2-40B4-BE49-F238E27FC236}">
                  <a16:creationId xmlns:a16="http://schemas.microsoft.com/office/drawing/2014/main" id="{2C65B3B8-7D1E-377C-660F-CCAB30268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27" t="52320"/>
            <a:stretch/>
          </p:blipFill>
          <p:spPr>
            <a:xfrm>
              <a:off x="9072713" y="6178964"/>
              <a:ext cx="6779363" cy="371198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FD8E9CF-D65B-5D56-B3DF-B061AA35F94E}"/>
                </a:ext>
              </a:extLst>
            </p:cNvPr>
            <p:cNvSpPr/>
            <p:nvPr/>
          </p:nvSpPr>
          <p:spPr>
            <a:xfrm>
              <a:off x="9030676" y="8047467"/>
              <a:ext cx="6437924" cy="122064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B865B9B-9F4C-18E2-1520-B7385BDF10BC}"/>
              </a:ext>
            </a:extLst>
          </p:cNvPr>
          <p:cNvSpPr txBox="1"/>
          <p:nvPr/>
        </p:nvSpPr>
        <p:spPr>
          <a:xfrm>
            <a:off x="2224536" y="8720231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각각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5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epoch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문장 길이 필터링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일정 개수의 방언 포함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generate parameter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조절 등 구현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F383B-03F7-ADBA-FDCF-55CB8124D08B}"/>
              </a:ext>
            </a:extLst>
          </p:cNvPr>
          <p:cNvSpPr txBox="1"/>
          <p:nvPr/>
        </p:nvSpPr>
        <p:spPr>
          <a:xfrm>
            <a:off x="2226785" y="9200272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문장의 생성은 잘 되지만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사투리 반영이 잘 되지 않는 모습을 보임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1E9166-FB28-92CE-A694-458E6A47BA41}"/>
              </a:ext>
            </a:extLst>
          </p:cNvPr>
          <p:cNvSpPr txBox="1"/>
          <p:nvPr/>
        </p:nvSpPr>
        <p:spPr>
          <a:xfrm>
            <a:off x="2224536" y="9674796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학습시킨 문장의 길이가 길어서인지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답변 생성 또한 길이가 상당히 길었음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1598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430099" y="5199173"/>
            <a:ext cx="665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Model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3E346-F601-0264-40E5-295088AC9B9B}"/>
              </a:ext>
            </a:extLst>
          </p:cNvPr>
          <p:cNvSpPr txBox="1"/>
          <p:nvPr/>
        </p:nvSpPr>
        <p:spPr>
          <a:xfrm>
            <a:off x="11938550" y="6043588"/>
            <a:ext cx="6656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case 2)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표준어 질문 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표준어 대답</a:t>
            </a:r>
          </a:p>
        </p:txBody>
      </p:sp>
    </p:spTree>
    <p:extLst>
      <p:ext uri="{BB962C8B-B14F-4D97-AF65-F5344CB8AC3E}">
        <p14:creationId xmlns:p14="http://schemas.microsoft.com/office/powerpoint/2010/main" val="48774536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8" y="1166659"/>
            <a:ext cx="1468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 </a:t>
            </a:r>
            <a:r>
              <a:rPr lang="ko-KR" altLang="en-US" sz="4800" dirty="0" err="1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010E8D-D8C3-8849-1835-F58387450EFA}"/>
              </a:ext>
            </a:extLst>
          </p:cNvPr>
          <p:cNvSpPr txBox="1"/>
          <p:nvPr/>
        </p:nvSpPr>
        <p:spPr>
          <a:xfrm>
            <a:off x="1905001" y="2472728"/>
            <a:ext cx="7880854" cy="9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표준어 질문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표준어 대답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(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D636B-5A4A-73F2-987C-B898D240AC05}"/>
              </a:ext>
            </a:extLst>
          </p:cNvPr>
          <p:cNvSpPr txBox="1"/>
          <p:nvPr/>
        </p:nvSpPr>
        <p:spPr>
          <a:xfrm>
            <a:off x="8788085" y="3612224"/>
            <a:ext cx="7309208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허브 </a:t>
            </a:r>
            <a:r>
              <a:rPr lang="ko-KR" altLang="en-US" sz="2800" dirty="0">
                <a:highlight>
                  <a:srgbClr val="C0C0C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한국어 방언 발화</a:t>
            </a:r>
            <a:endParaRPr lang="en-US" altLang="ko-KR" sz="2800" dirty="0">
              <a:highlight>
                <a:srgbClr val="C0C0C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T5-model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fine-tuning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결과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발화 음성 데이터의 특성상 문장이 길고 매끄럽지 않으며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감탄사 등이 연속해서 나오는 경우가 많음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FAFB1CF-E90B-7FD4-7743-ADD96B3519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0055" y="4216874"/>
            <a:ext cx="6358146" cy="503062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4B13000-A0A8-8E34-1A68-DC23F8DA0FE1}"/>
              </a:ext>
            </a:extLst>
          </p:cNvPr>
          <p:cNvGrpSpPr/>
          <p:nvPr/>
        </p:nvGrpSpPr>
        <p:grpSpPr>
          <a:xfrm>
            <a:off x="8809365" y="7294970"/>
            <a:ext cx="7499071" cy="1988748"/>
            <a:chOff x="8960129" y="8380269"/>
            <a:chExt cx="7398653" cy="154459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BAE1CCC-3CBC-7358-C3BC-70DC0EE344AD}"/>
                </a:ext>
              </a:extLst>
            </p:cNvPr>
            <p:cNvSpPr/>
            <p:nvPr/>
          </p:nvSpPr>
          <p:spPr>
            <a:xfrm>
              <a:off x="8960129" y="8380269"/>
              <a:ext cx="7398653" cy="15445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91B399F-5BC4-0090-0E27-14D6A3B9C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t="-1" r="30460" b="-8411"/>
            <a:stretch/>
          </p:blipFill>
          <p:spPr>
            <a:xfrm>
              <a:off x="9116267" y="8493711"/>
              <a:ext cx="7086376" cy="1386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096677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8" y="1166659"/>
            <a:ext cx="1468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 </a:t>
            </a:r>
            <a:r>
              <a:rPr lang="ko-KR" altLang="en-US" sz="4800" dirty="0" err="1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010E8D-D8C3-8849-1835-F58387450EFA}"/>
              </a:ext>
            </a:extLst>
          </p:cNvPr>
          <p:cNvSpPr txBox="1"/>
          <p:nvPr/>
        </p:nvSpPr>
        <p:spPr>
          <a:xfrm>
            <a:off x="1905001" y="2472728"/>
            <a:ext cx="7880854" cy="9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표준어 질문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표준어 대답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(2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D636B-5A4A-73F2-987C-B898D240AC05}"/>
              </a:ext>
            </a:extLst>
          </p:cNvPr>
          <p:cNvSpPr txBox="1"/>
          <p:nvPr/>
        </p:nvSpPr>
        <p:spPr>
          <a:xfrm>
            <a:off x="9142857" y="4784041"/>
            <a:ext cx="7309208" cy="261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허브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주제별 텍스트 일상 대화 데이터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 대체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T5 model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대신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Hugging Face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사전학습된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KoGPT2 model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tokenizer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A81EA9-6A5F-830E-C5B2-A4D06D6FA2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1786" y="3700311"/>
            <a:ext cx="6432822" cy="53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296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8" y="1166659"/>
            <a:ext cx="1468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 </a:t>
            </a:r>
            <a:r>
              <a:rPr lang="ko-KR" altLang="en-US" sz="4800" dirty="0" err="1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010E8D-D8C3-8849-1835-F58387450EFA}"/>
              </a:ext>
            </a:extLst>
          </p:cNvPr>
          <p:cNvSpPr txBox="1"/>
          <p:nvPr/>
        </p:nvSpPr>
        <p:spPr>
          <a:xfrm>
            <a:off x="1886187" y="2345200"/>
            <a:ext cx="7880854" cy="9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표준어 질문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표준어 대답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(2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D636B-5A4A-73F2-987C-B898D240AC05}"/>
              </a:ext>
            </a:extLst>
          </p:cNvPr>
          <p:cNvSpPr txBox="1"/>
          <p:nvPr/>
        </p:nvSpPr>
        <p:spPr>
          <a:xfrm>
            <a:off x="9403768" y="3529543"/>
            <a:ext cx="7309208" cy="2561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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찾은 규칙을 기반으로 텍스트 정제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길이가 너무 짧거나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너무 긴 행 모두 제거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CAFC9D-3D77-C236-A27F-48F7415432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87864" y="7091339"/>
            <a:ext cx="7309208" cy="11301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CF52129-9629-6A1D-A7A7-84F597C099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2964" y="3412922"/>
            <a:ext cx="7309208" cy="341227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0813C37-D9B8-832A-5458-8D93C18C85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5001" y="6825089"/>
            <a:ext cx="7232372" cy="8999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37A4A4-D18C-87BE-F4CD-0FD3DE1437D3}"/>
              </a:ext>
            </a:extLst>
          </p:cNvPr>
          <p:cNvSpPr txBox="1"/>
          <p:nvPr/>
        </p:nvSpPr>
        <p:spPr>
          <a:xfrm>
            <a:off x="2094560" y="8019415"/>
            <a:ext cx="7309208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KoGPT2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사전학습 모델 불러오기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Dataloader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구성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FD5039B-1CA5-99E9-4DBA-E5881201CB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06533" y="8185485"/>
            <a:ext cx="6388314" cy="16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430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8" y="1166659"/>
            <a:ext cx="1468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 </a:t>
            </a:r>
            <a:r>
              <a:rPr lang="ko-KR" altLang="en-US" sz="4800" dirty="0" err="1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010E8D-D8C3-8849-1835-F58387450EFA}"/>
              </a:ext>
            </a:extLst>
          </p:cNvPr>
          <p:cNvSpPr txBox="1"/>
          <p:nvPr/>
        </p:nvSpPr>
        <p:spPr>
          <a:xfrm>
            <a:off x="1905001" y="2472728"/>
            <a:ext cx="7880854" cy="9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표준어 질문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표준어 대답 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(2</a:t>
            </a: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시도</a:t>
            </a:r>
            <a: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EA2F8C-EF8E-BB8F-2F3E-F615598596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00958" y="3438104"/>
            <a:ext cx="8648109" cy="2781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49D98-045A-CC0F-4025-56F5329474EF}"/>
              </a:ext>
            </a:extLst>
          </p:cNvPr>
          <p:cNvSpPr txBox="1"/>
          <p:nvPr/>
        </p:nvSpPr>
        <p:spPr>
          <a:xfrm>
            <a:off x="2554187" y="3571365"/>
            <a:ext cx="6845452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다음과 같이 학습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Learning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rate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3e-5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Loss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CrossEntropyLoss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 : Adam optimizer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5B93E8-FA83-B158-F0E7-642AAD721886}"/>
              </a:ext>
            </a:extLst>
          </p:cNvPr>
          <p:cNvSpPr txBox="1"/>
          <p:nvPr/>
        </p:nvSpPr>
        <p:spPr>
          <a:xfrm>
            <a:off x="1833649" y="6063499"/>
            <a:ext cx="7309208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예시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49083D0-05A5-8F8A-1928-0AEBC3B1921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-1" b="1835"/>
          <a:stretch/>
        </p:blipFill>
        <p:spPr>
          <a:xfrm>
            <a:off x="3815851" y="6165746"/>
            <a:ext cx="3495265" cy="1294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ADD1591-7EFE-3C2E-E36B-38433B1CA4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5851" y="7498530"/>
            <a:ext cx="3277567" cy="1294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E7EE73E-BE5C-0ACD-BE79-3CFBF5EAE0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58619" y="8822324"/>
            <a:ext cx="2975208" cy="88288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26B5F0B-8C06-CE2A-389C-1722E7F2F45E}"/>
              </a:ext>
            </a:extLst>
          </p:cNvPr>
          <p:cNvSpPr txBox="1"/>
          <p:nvPr/>
        </p:nvSpPr>
        <p:spPr>
          <a:xfrm>
            <a:off x="8754505" y="6515100"/>
            <a:ext cx="7322533" cy="420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대부분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입력값에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어울리는 대답을 출력함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데이터를 그대로 출력하는 것이 아니라 답변을 새로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생성해냄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개선점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턴 이상의 대화가 불가능하다는 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데이터의 특성상 띄어쓰기가 제대로 되지 않을 수 있다는 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가끔 매끄럽지 않은 답변을 할 때가 있음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D30768-DBDF-1CAF-870F-8A31FC3BCA1B}"/>
              </a:ext>
            </a:extLst>
          </p:cNvPr>
          <p:cNvSpPr/>
          <p:nvPr/>
        </p:nvSpPr>
        <p:spPr>
          <a:xfrm>
            <a:off x="1748295" y="6009188"/>
            <a:ext cx="5871705" cy="39349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083408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430099" y="5199173"/>
            <a:ext cx="665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Model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3E346-F601-0264-40E5-295088AC9B9B}"/>
              </a:ext>
            </a:extLst>
          </p:cNvPr>
          <p:cNvSpPr txBox="1"/>
          <p:nvPr/>
        </p:nvSpPr>
        <p:spPr>
          <a:xfrm>
            <a:off x="11938550" y="6043588"/>
            <a:ext cx="6656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case 2)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표준어 대답 사투리 번역</a:t>
            </a:r>
          </a:p>
        </p:txBody>
      </p:sp>
    </p:spTree>
    <p:extLst>
      <p:ext uri="{BB962C8B-B14F-4D97-AF65-F5344CB8AC3E}">
        <p14:creationId xmlns:p14="http://schemas.microsoft.com/office/powerpoint/2010/main" val="23499408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43"/>
          <a:stretch/>
        </p:blipFill>
        <p:spPr>
          <a:xfrm>
            <a:off x="0" y="7030029"/>
            <a:ext cx="18285714" cy="3256971"/>
          </a:xfrm>
          <a:prstGeom prst="rect">
            <a:avLst/>
          </a:prstGeom>
        </p:spPr>
      </p:pic>
      <p:grpSp>
        <p:nvGrpSpPr>
          <p:cNvPr id="1002" name="그룹 1002"/>
          <p:cNvGrpSpPr>
            <a:grpSpLocks noGrp="1" noUngrp="1" noRot="1" noMove="1" noResize="1"/>
          </p:cNvGrpSpPr>
          <p:nvPr/>
        </p:nvGrpSpPr>
        <p:grpSpPr>
          <a:xfrm>
            <a:off x="15521791" y="7732714"/>
            <a:ext cx="3139994" cy="3105723"/>
            <a:chOff x="15521791" y="7732714"/>
            <a:chExt cx="3139994" cy="3105723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16664998" y="8806014"/>
              <a:ext cx="151691" cy="151691"/>
              <a:chOff x="16664998" y="8806014"/>
              <a:chExt cx="151691" cy="151691"/>
            </a:xfrm>
          </p:grpSpPr>
          <p:pic>
            <p:nvPicPr>
              <p:cNvPr id="8" name="Object 7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4280000">
                <a:off x="16664998" y="8806014"/>
                <a:ext cx="151691" cy="1516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15893429" y="8168994"/>
              <a:ext cx="2391172" cy="2138720"/>
              <a:chOff x="15893429" y="8168994"/>
              <a:chExt cx="2391172" cy="2138720"/>
            </a:xfrm>
          </p:grpSpPr>
          <p:grpSp>
            <p:nvGrpSpPr>
              <p:cNvPr id="1005" name="그룹 1005"/>
              <p:cNvGrpSpPr>
                <a:grpSpLocks noGrp="1" noUngrp="1" noRot="1" noMove="1" noResize="1"/>
              </p:cNvGrpSpPr>
              <p:nvPr/>
            </p:nvGrpSpPr>
            <p:grpSpPr>
              <a:xfrm>
                <a:off x="16008966" y="8759812"/>
                <a:ext cx="2160097" cy="1045147"/>
                <a:chOff x="16008966" y="8759812"/>
                <a:chExt cx="2160097" cy="1045147"/>
              </a:xfrm>
            </p:grpSpPr>
            <p:pic>
              <p:nvPicPr>
                <p:cNvPr id="12" name="Object 11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2060000">
                  <a:off x="16008966" y="8759812"/>
                  <a:ext cx="2160097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>
                <a:grpSpLocks noGrp="1" noUngrp="1" noRot="1" noMove="1" noResize="1"/>
              </p:cNvGrpSpPr>
              <p:nvPr/>
            </p:nvGrpSpPr>
            <p:grpSpPr>
              <a:xfrm>
                <a:off x="16158314" y="8715781"/>
                <a:ext cx="1975594" cy="1045147"/>
                <a:chOff x="16158314" y="8715781"/>
                <a:chExt cx="1975594" cy="1045147"/>
              </a:xfrm>
            </p:grpSpPr>
            <p:pic>
              <p:nvPicPr>
                <p:cNvPr id="15" name="Object 14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5540000">
                  <a:off x="16158314" y="8715781"/>
                  <a:ext cx="1975594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>
                <a:grpSpLocks noGrp="1" noUngrp="1" noRot="1" noMove="1" noResize="1"/>
              </p:cNvGrpSpPr>
              <p:nvPr/>
            </p:nvGrpSpPr>
            <p:grpSpPr>
              <a:xfrm>
                <a:off x="17490671" y="9555997"/>
                <a:ext cx="128749" cy="128749"/>
                <a:chOff x="17490671" y="9555997"/>
                <a:chExt cx="128749" cy="128749"/>
              </a:xfrm>
            </p:grpSpPr>
            <p:pic>
              <p:nvPicPr>
                <p:cNvPr id="18" name="Object 17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4280000">
                  <a:off x="17490671" y="9555997"/>
                  <a:ext cx="128749" cy="12874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1106704" y="2195225"/>
            <a:ext cx="4330038" cy="30915"/>
            <a:chOff x="1106704" y="2195225"/>
            <a:chExt cx="4330038" cy="309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704" y="2195225"/>
              <a:ext cx="4330038" cy="30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9599" y="2144016"/>
            <a:ext cx="135410" cy="135410"/>
            <a:chOff x="5379599" y="2144016"/>
            <a:chExt cx="135410" cy="1354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9599" y="2144016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9102" y="3458675"/>
            <a:ext cx="2639711" cy="2639711"/>
            <a:chOff x="1199102" y="3458675"/>
            <a:chExt cx="2639711" cy="26397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102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79599" y="3400519"/>
            <a:ext cx="2639711" cy="2639711"/>
            <a:chOff x="5310536" y="3458675"/>
            <a:chExt cx="2639711" cy="26397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0536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35965" y="3398375"/>
            <a:ext cx="2639711" cy="2639711"/>
            <a:chOff x="13046382" y="3458675"/>
            <a:chExt cx="2639711" cy="26397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6382" y="3458675"/>
              <a:ext cx="2639711" cy="26397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729BD-3D77-E225-20DA-2F60E385D7A5}"/>
              </a:ext>
            </a:extLst>
          </p:cNvPr>
          <p:cNvSpPr txBox="1"/>
          <p:nvPr/>
        </p:nvSpPr>
        <p:spPr>
          <a:xfrm>
            <a:off x="1089286" y="1352231"/>
            <a:ext cx="476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0622ED-6D34-0D20-75F8-D1298FD2199E}"/>
              </a:ext>
            </a:extLst>
          </p:cNvPr>
          <p:cNvSpPr/>
          <p:nvPr/>
        </p:nvSpPr>
        <p:spPr>
          <a:xfrm>
            <a:off x="1171180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2A5B-341D-DB65-33CD-EE0D14D625DB}"/>
              </a:ext>
            </a:extLst>
          </p:cNvPr>
          <p:cNvSpPr txBox="1"/>
          <p:nvPr/>
        </p:nvSpPr>
        <p:spPr>
          <a:xfrm>
            <a:off x="5299186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A2FC8-6214-A15B-4950-A3FEA2E32CBD}"/>
              </a:ext>
            </a:extLst>
          </p:cNvPr>
          <p:cNvSpPr txBox="1"/>
          <p:nvPr/>
        </p:nvSpPr>
        <p:spPr>
          <a:xfrm>
            <a:off x="1008462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5234DE-47D3-BDA2-1434-FF0789360C79}"/>
              </a:ext>
            </a:extLst>
          </p:cNvPr>
          <p:cNvSpPr/>
          <p:nvPr/>
        </p:nvSpPr>
        <p:spPr>
          <a:xfrm>
            <a:off x="9770125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DBE3C-F40E-0A7E-A2D7-17BFA8283696}"/>
              </a:ext>
            </a:extLst>
          </p:cNvPr>
          <p:cNvSpPr txBox="1"/>
          <p:nvPr/>
        </p:nvSpPr>
        <p:spPr>
          <a:xfrm>
            <a:off x="9592869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F2CFF-FEA4-7449-D40F-F07260B4A0F3}"/>
              </a:ext>
            </a:extLst>
          </p:cNvPr>
          <p:cNvSpPr txBox="1"/>
          <p:nvPr/>
        </p:nvSpPr>
        <p:spPr>
          <a:xfrm>
            <a:off x="13946230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7C828-E8EF-5945-C27B-D8794BDEDC85}"/>
              </a:ext>
            </a:extLst>
          </p:cNvPr>
          <p:cNvSpPr txBox="1"/>
          <p:nvPr/>
        </p:nvSpPr>
        <p:spPr>
          <a:xfrm>
            <a:off x="1201772" y="6616475"/>
            <a:ext cx="3372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900020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CB5C4-6305-36E0-089F-21A48E068C9C}"/>
              </a:ext>
            </a:extLst>
          </p:cNvPr>
          <p:cNvSpPr txBox="1"/>
          <p:nvPr/>
        </p:nvSpPr>
        <p:spPr>
          <a:xfrm>
            <a:off x="1189634" y="7809078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목표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방향성</a:t>
            </a:r>
          </a:p>
        </p:txBody>
      </p:sp>
      <p:grpSp>
        <p:nvGrpSpPr>
          <p:cNvPr id="40" name="그룹 1006">
            <a:extLst>
              <a:ext uri="{FF2B5EF4-FFF2-40B4-BE49-F238E27FC236}">
                <a16:creationId xmlns:a16="http://schemas.microsoft.com/office/drawing/2014/main" id="{9B6FC093-2E50-D3FA-5D58-4246447954E2}"/>
              </a:ext>
            </a:extLst>
          </p:cNvPr>
          <p:cNvGrpSpPr/>
          <p:nvPr/>
        </p:nvGrpSpPr>
        <p:grpSpPr>
          <a:xfrm rot="5400000">
            <a:off x="-166706" y="7822744"/>
            <a:ext cx="2624469" cy="107146"/>
            <a:chOff x="1202333" y="6196480"/>
            <a:chExt cx="4277889" cy="192857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6E0D324A-070D-9B8A-8484-15016115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B35AEA-1C8B-31D0-D583-5505F874D9AF}"/>
              </a:ext>
            </a:extLst>
          </p:cNvPr>
          <p:cNvSpPr txBox="1"/>
          <p:nvPr/>
        </p:nvSpPr>
        <p:spPr>
          <a:xfrm>
            <a:off x="5410947" y="6671847"/>
            <a:ext cx="3372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900020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데이터 수집 및 </a:t>
            </a:r>
            <a:r>
              <a:rPr lang="ko-KR" altLang="en-US" sz="3200" b="1" dirty="0" err="1">
                <a:solidFill>
                  <a:srgbClr val="900020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전처리</a:t>
            </a:r>
            <a:endParaRPr lang="ko-KR" altLang="en-US" sz="3200" b="1" dirty="0">
              <a:solidFill>
                <a:srgbClr val="900020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AC48-9C99-83E8-A554-274FA7B04A3C}"/>
              </a:ext>
            </a:extLst>
          </p:cNvPr>
          <p:cNvSpPr txBox="1"/>
          <p:nvPr/>
        </p:nvSpPr>
        <p:spPr>
          <a:xfrm>
            <a:off x="5432623" y="7965183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방언 데이터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대화 데이터</a:t>
            </a:r>
          </a:p>
        </p:txBody>
      </p:sp>
      <p:grpSp>
        <p:nvGrpSpPr>
          <p:cNvPr id="45" name="그룹 1006">
            <a:extLst>
              <a:ext uri="{FF2B5EF4-FFF2-40B4-BE49-F238E27FC236}">
                <a16:creationId xmlns:a16="http://schemas.microsoft.com/office/drawing/2014/main" id="{00D105ED-9431-4664-1C68-337EF41A54DE}"/>
              </a:ext>
            </a:extLst>
          </p:cNvPr>
          <p:cNvGrpSpPr/>
          <p:nvPr/>
        </p:nvGrpSpPr>
        <p:grpSpPr>
          <a:xfrm rot="5400000">
            <a:off x="4042469" y="7878116"/>
            <a:ext cx="2624469" cy="107146"/>
            <a:chOff x="1202333" y="6196480"/>
            <a:chExt cx="4277889" cy="192857"/>
          </a:xfrm>
        </p:grpSpPr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738CB72E-9E6C-50CD-BDE7-C7D3A12F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89B6E6D-8655-BE87-BC47-EE79C146BDB0}"/>
              </a:ext>
            </a:extLst>
          </p:cNvPr>
          <p:cNvSpPr txBox="1"/>
          <p:nvPr/>
        </p:nvSpPr>
        <p:spPr>
          <a:xfrm>
            <a:off x="9968409" y="6687080"/>
            <a:ext cx="337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900020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Model</a:t>
            </a:r>
            <a:endParaRPr lang="ko-KR" altLang="en-US" sz="3200" b="1" dirty="0">
              <a:solidFill>
                <a:srgbClr val="900020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570F75-3461-07DA-B72C-E5135284EA49}"/>
              </a:ext>
            </a:extLst>
          </p:cNvPr>
          <p:cNvSpPr txBox="1"/>
          <p:nvPr/>
        </p:nvSpPr>
        <p:spPr>
          <a:xfrm>
            <a:off x="9956271" y="7753171"/>
            <a:ext cx="4007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표준어 질문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사투리 대답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표준어 질문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표준어 대답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표준어 대답 사투리 번역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모델 결합</a:t>
            </a:r>
          </a:p>
        </p:txBody>
      </p: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167C332B-AB0A-2D42-11E9-CFDB3E101AF5}"/>
              </a:ext>
            </a:extLst>
          </p:cNvPr>
          <p:cNvGrpSpPr/>
          <p:nvPr/>
        </p:nvGrpSpPr>
        <p:grpSpPr>
          <a:xfrm rot="5400000">
            <a:off x="8599931" y="7893349"/>
            <a:ext cx="2624469" cy="107146"/>
            <a:chOff x="1202333" y="6196480"/>
            <a:chExt cx="4277889" cy="192857"/>
          </a:xfrm>
        </p:grpSpPr>
        <p:pic>
          <p:nvPicPr>
            <p:cNvPr id="50" name="Object 18">
              <a:extLst>
                <a:ext uri="{FF2B5EF4-FFF2-40B4-BE49-F238E27FC236}">
                  <a16:creationId xmlns:a16="http://schemas.microsoft.com/office/drawing/2014/main" id="{772F5EBC-01D5-13C2-8399-7A9D0F35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ECA5901-7BCB-A805-F552-DB1924DB318B}"/>
              </a:ext>
            </a:extLst>
          </p:cNvPr>
          <p:cNvSpPr txBox="1"/>
          <p:nvPr/>
        </p:nvSpPr>
        <p:spPr>
          <a:xfrm>
            <a:off x="14249400" y="6733282"/>
            <a:ext cx="3372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900020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Result</a:t>
            </a:r>
          </a:p>
          <a:p>
            <a:r>
              <a:rPr lang="en-US" altLang="ko-KR" sz="2800" b="1" dirty="0">
                <a:solidFill>
                  <a:srgbClr val="900020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&amp;</a:t>
            </a:r>
            <a:r>
              <a:rPr lang="ko-KR" altLang="en-US" sz="2800" b="1" dirty="0">
                <a:solidFill>
                  <a:srgbClr val="900020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900020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Discussion</a:t>
            </a:r>
            <a:endParaRPr lang="ko-KR" altLang="en-US" sz="2800" b="1" dirty="0">
              <a:solidFill>
                <a:srgbClr val="900020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512FBD-627E-5A56-0394-486E47AFB901}"/>
              </a:ext>
            </a:extLst>
          </p:cNvPr>
          <p:cNvSpPr txBox="1"/>
          <p:nvPr/>
        </p:nvSpPr>
        <p:spPr>
          <a:xfrm>
            <a:off x="14219117" y="7755933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의의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한계와 개선 방향</a:t>
            </a:r>
          </a:p>
        </p:txBody>
      </p: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05937932-E618-0D78-0F69-626944C0D31F}"/>
              </a:ext>
            </a:extLst>
          </p:cNvPr>
          <p:cNvGrpSpPr/>
          <p:nvPr/>
        </p:nvGrpSpPr>
        <p:grpSpPr>
          <a:xfrm rot="5400000">
            <a:off x="12862777" y="7949495"/>
            <a:ext cx="2624469" cy="107146"/>
            <a:chOff x="1202333" y="6196480"/>
            <a:chExt cx="4277889" cy="192857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F22E7EE2-2295-4BDD-287E-F05277FC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 err="1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KoBART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2E883B-5CD8-EE7E-3FDA-88CC6CB7F041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4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KoBART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다국어 번역 모델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(1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차 시도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8C74D-839E-6E7F-2F22-A804D3528179}"/>
              </a:ext>
            </a:extLst>
          </p:cNvPr>
          <p:cNvSpPr txBox="1"/>
          <p:nvPr/>
        </p:nvSpPr>
        <p:spPr>
          <a:xfrm>
            <a:off x="2260651" y="3312401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표준어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사투리를 각각 일종의 다른 언어로 간주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57978-367C-C964-B6D0-0551BD964525}"/>
              </a:ext>
            </a:extLst>
          </p:cNvPr>
          <p:cNvSpPr txBox="1"/>
          <p:nvPr/>
        </p:nvSpPr>
        <p:spPr>
          <a:xfrm>
            <a:off x="2294657" y="3719631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번역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Task 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에 특화된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M2M100, </a:t>
            </a:r>
            <a:r>
              <a:rPr lang="en-US" altLang="ko-KR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MarianMT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같은 다국어 번역 모델을 튜닝하는 것이 목적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A9503-61F8-5D17-17A1-359EF10F34C5}"/>
              </a:ext>
            </a:extLst>
          </p:cNvPr>
          <p:cNvSpPr txBox="1"/>
          <p:nvPr/>
        </p:nvSpPr>
        <p:spPr>
          <a:xfrm>
            <a:off x="1924352" y="4992205"/>
            <a:ext cx="955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한국어 특화된 사전학습 모델의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Conditional Generate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활용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(2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차 시도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35FA38-2447-0FFD-4518-0DBD4E11D87F}"/>
              </a:ext>
            </a:extLst>
          </p:cNvPr>
          <p:cNvSpPr txBox="1"/>
          <p:nvPr/>
        </p:nvSpPr>
        <p:spPr>
          <a:xfrm>
            <a:off x="2320624" y="5576152"/>
            <a:ext cx="13836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Conditional Generation :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큰틀에서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어순과 문법은 유지하되 특정 단어나 표현을 대체하는 것으로 간주하고 조건에 맞는 출력만    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				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       내보냄 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B9745-34F3-D19C-4D2F-46D3BF3CED5B}"/>
              </a:ext>
            </a:extLst>
          </p:cNvPr>
          <p:cNvSpPr txBox="1"/>
          <p:nvPr/>
        </p:nvSpPr>
        <p:spPr>
          <a:xfrm>
            <a:off x="2294656" y="4112304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토큰화 성능 저조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알 수 없는 언어로 의미 없는 문장 생성 등 여러 오류 발생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0DCD02-FB29-2E1F-A70B-8312234076EF}"/>
              </a:ext>
            </a:extLst>
          </p:cNvPr>
          <p:cNvSpPr txBox="1"/>
          <p:nvPr/>
        </p:nvSpPr>
        <p:spPr>
          <a:xfrm>
            <a:off x="2320624" y="6330315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문맥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어순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문법은 유지하되 복잡한 텍스트 변환이 요구되므로 양방향성 활용에 적합한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BART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모델 선정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0B5E0-A237-6CF7-CB95-57FF5672DAB9}"/>
              </a:ext>
            </a:extLst>
          </p:cNvPr>
          <p:cNvSpPr txBox="1"/>
          <p:nvPr/>
        </p:nvSpPr>
        <p:spPr>
          <a:xfrm>
            <a:off x="2320624" y="6724590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5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 지역의 표준어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–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사투리 변환 모델을 </a:t>
            </a:r>
            <a:r>
              <a:rPr lang="en-US" altLang="ko-KR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KoBART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의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Conditional Generate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모델을 튜닝해 구축 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6C2265CC-DC80-3B80-CF7F-3C1E312E66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086DE9F0-2A1E-CD32-F1A0-43228EE251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C74BD7-074F-FBA0-050B-E01F1324B58A}"/>
              </a:ext>
            </a:extLst>
          </p:cNvPr>
          <p:cNvSpPr txBox="1"/>
          <p:nvPr/>
        </p:nvSpPr>
        <p:spPr>
          <a:xfrm>
            <a:off x="1924354" y="7379657"/>
            <a:ext cx="955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3.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Model Setting</a:t>
            </a:r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D6A40406-66F1-FEF2-9C66-96EABC2243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72854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F18AD5-4200-A20B-743E-97E60A7475D4}"/>
              </a:ext>
            </a:extLst>
          </p:cNvPr>
          <p:cNvSpPr txBox="1"/>
          <p:nvPr/>
        </p:nvSpPr>
        <p:spPr>
          <a:xfrm>
            <a:off x="2320625" y="7965578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별도의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config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를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설정하지 않은 </a:t>
            </a:r>
            <a:r>
              <a:rPr lang="en-US" altLang="ko-KR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KoBART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(</a:t>
            </a:r>
            <a:r>
              <a:rPr lang="en-US" altLang="ko-KR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gogamaza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en-US" altLang="ko-KR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kobart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=base-v2) 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모델 사용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DF7833-2EB5-2258-EF51-EA867BE2BA69}"/>
              </a:ext>
            </a:extLst>
          </p:cNvPr>
          <p:cNvSpPr txBox="1"/>
          <p:nvPr/>
        </p:nvSpPr>
        <p:spPr>
          <a:xfrm>
            <a:off x="2320624" y="8366038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Optimizer : </a:t>
            </a:r>
            <a:r>
              <a:rPr lang="en-US" altLang="ko-KR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AdamW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(</a:t>
            </a:r>
            <a:r>
              <a:rPr lang="en-US" altLang="ko-KR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lr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= 2e-5)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BDC3FA-0D5D-C522-19BD-4C1D7A10D447}"/>
              </a:ext>
            </a:extLst>
          </p:cNvPr>
          <p:cNvSpPr txBox="1"/>
          <p:nvPr/>
        </p:nvSpPr>
        <p:spPr>
          <a:xfrm>
            <a:off x="2320624" y="8766148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Epoch 5 / Batch Size 32</a:t>
            </a:r>
          </a:p>
        </p:txBody>
      </p:sp>
    </p:spTree>
    <p:extLst>
      <p:ext uri="{BB962C8B-B14F-4D97-AF65-F5344CB8AC3E}">
        <p14:creationId xmlns:p14="http://schemas.microsoft.com/office/powerpoint/2010/main" val="89693572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 err="1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KoBART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2E883B-5CD8-EE7E-3FDA-88CC6CB7F041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4. 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학습 결과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제주도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6C2265CC-DC80-3B80-CF7F-3C1E312E66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086DE9F0-2A1E-CD32-F1A0-43228EE251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D6A40406-66F1-FEF2-9C66-96EABC2243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72854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514476A-61EA-7419-45A1-2DCD4931F3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64" y="3428390"/>
            <a:ext cx="6112336" cy="310682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496F1F9-A826-7BEA-1733-BA2D63100B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015" y="3404720"/>
            <a:ext cx="6280037" cy="311110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E7D6D84-DD8C-4F5D-2DAB-65E598B1F3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64" y="6741070"/>
            <a:ext cx="6112336" cy="310682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5DD975E-478B-BBD2-A655-390216CA1E23}"/>
              </a:ext>
            </a:extLst>
          </p:cNvPr>
          <p:cNvSpPr txBox="1"/>
          <p:nvPr/>
        </p:nvSpPr>
        <p:spPr>
          <a:xfrm>
            <a:off x="8680015" y="6925732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먹었니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-&gt;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먹언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같은데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-&gt;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닮은디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등 각 표준어에 대해 정상적으로 번역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31468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 err="1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KoBART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2E883B-5CD8-EE7E-3FDA-88CC6CB7F041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4. 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학습 결과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전라도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6C2265CC-DC80-3B80-CF7F-3C1E312E66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086DE9F0-2A1E-CD32-F1A0-43228EE251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D6A40406-66F1-FEF2-9C66-96EABC2243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72854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DD975E-478B-BBD2-A655-390216CA1E23}"/>
              </a:ext>
            </a:extLst>
          </p:cNvPr>
          <p:cNvSpPr txBox="1"/>
          <p:nvPr/>
        </p:nvSpPr>
        <p:spPr>
          <a:xfrm>
            <a:off x="8680015" y="6925732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됐는데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-&gt;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됐는디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먹고싶네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-&gt;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먹고잡네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등 각 표준어 정상 번역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ABF549-A856-176C-C2E1-19C948080B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65" y="3407914"/>
            <a:ext cx="6142127" cy="3121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B732C1-18BC-34C3-65C0-2517C00926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679958"/>
            <a:ext cx="6142127" cy="31219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41AB6F-00DF-EDC4-20AC-42F136C726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407915"/>
            <a:ext cx="6142127" cy="31219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6B73E8-27A3-63E6-F2BD-CCE07825EE6F}"/>
              </a:ext>
            </a:extLst>
          </p:cNvPr>
          <p:cNvSpPr txBox="1"/>
          <p:nvPr/>
        </p:nvSpPr>
        <p:spPr>
          <a:xfrm>
            <a:off x="8699065" y="7307309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외에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3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 지역 모두 정상적으로 번역되는 것 확인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19297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430099" y="5199173"/>
            <a:ext cx="665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Model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3E346-F601-0264-40E5-295088AC9B9B}"/>
              </a:ext>
            </a:extLst>
          </p:cNvPr>
          <p:cNvSpPr txBox="1"/>
          <p:nvPr/>
        </p:nvSpPr>
        <p:spPr>
          <a:xfrm>
            <a:off x="11938550" y="6043588"/>
            <a:ext cx="6656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 모델 결합</a:t>
            </a:r>
          </a:p>
        </p:txBody>
      </p:sp>
    </p:spTree>
    <p:extLst>
      <p:ext uri="{BB962C8B-B14F-4D97-AF65-F5344CB8AC3E}">
        <p14:creationId xmlns:p14="http://schemas.microsoft.com/office/powerpoint/2010/main" val="338337852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 모델 결합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2E883B-5CD8-EE7E-3FDA-88CC6CB7F041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모델 저장 및 로드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6C2265CC-DC80-3B80-CF7F-3C1E312E66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086DE9F0-2A1E-CD32-F1A0-43228EE251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D6A40406-66F1-FEF2-9C66-96EABC2243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72854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D817C1-746C-9C27-C4D9-21738CCC86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58" y="4527122"/>
            <a:ext cx="9898492" cy="39645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6B4847-017D-DC73-BC0A-8AA9D8F3CDC3}"/>
              </a:ext>
            </a:extLst>
          </p:cNvPr>
          <p:cNvSpPr txBox="1"/>
          <p:nvPr/>
        </p:nvSpPr>
        <p:spPr>
          <a:xfrm>
            <a:off x="2117958" y="3293212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학습이 완료된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챗봇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번역 모델 가중치를 각각 </a:t>
            </a:r>
            <a:r>
              <a:rPr lang="en-US" altLang="ko-KR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json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형식으로 저장한 뒤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load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A449E4-E051-DB30-6AD7-3F796CD7A981}"/>
              </a:ext>
            </a:extLst>
          </p:cNvPr>
          <p:cNvSpPr txBox="1"/>
          <p:nvPr/>
        </p:nvSpPr>
        <p:spPr>
          <a:xfrm>
            <a:off x="2117958" y="3698390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목적에 맞도록 각 모델 클래스 선언 후 </a:t>
            </a:r>
            <a:r>
              <a:rPr lang="ko-KR" altLang="en-US" sz="20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질문 </a:t>
            </a:r>
            <a:r>
              <a:rPr lang="en-US" altLang="ko-KR" sz="20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-&gt;</a:t>
            </a:r>
            <a:r>
              <a:rPr lang="ko-KR" altLang="en-US" sz="20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답변 생성 </a:t>
            </a:r>
            <a:r>
              <a:rPr lang="en-US" altLang="ko-KR" sz="20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-&gt;</a:t>
            </a:r>
            <a:r>
              <a:rPr lang="ko-KR" altLang="en-US" sz="20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생성된 답변 번역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하도록 구현 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98935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 모델 결합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2E883B-5CD8-EE7E-3FDA-88CC6CB7F041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결과물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6C2265CC-DC80-3B80-CF7F-3C1E312E66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086DE9F0-2A1E-CD32-F1A0-43228EE251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D6A40406-66F1-FEF2-9C66-96EABC2243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72854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88909F-8C1D-BBD6-6608-9D753E3B7837}"/>
              </a:ext>
            </a:extLst>
          </p:cNvPr>
          <p:cNvGrpSpPr/>
          <p:nvPr/>
        </p:nvGrpSpPr>
        <p:grpSpPr>
          <a:xfrm>
            <a:off x="2147377" y="3560129"/>
            <a:ext cx="12601714" cy="3476335"/>
            <a:chOff x="2137008" y="4334164"/>
            <a:chExt cx="12601714" cy="347633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B4792DF-AD9F-5C4E-8911-C58121A8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008" y="4334164"/>
              <a:ext cx="12601714" cy="347633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5F208A-C622-62C2-3F8E-8671617136C3}"/>
                </a:ext>
              </a:extLst>
            </p:cNvPr>
            <p:cNvSpPr/>
            <p:nvPr/>
          </p:nvSpPr>
          <p:spPr>
            <a:xfrm>
              <a:off x="3809107" y="6679958"/>
              <a:ext cx="3429894" cy="35650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8A9F88-0995-2081-5236-065EF9C70AAD}"/>
                </a:ext>
              </a:extLst>
            </p:cNvPr>
            <p:cNvSpPr/>
            <p:nvPr/>
          </p:nvSpPr>
          <p:spPr>
            <a:xfrm>
              <a:off x="8972550" y="6054319"/>
              <a:ext cx="628650" cy="35650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469CEE-87AA-A845-B2A9-F179BA099253}"/>
                </a:ext>
              </a:extLst>
            </p:cNvPr>
            <p:cNvSpPr/>
            <p:nvPr/>
          </p:nvSpPr>
          <p:spPr>
            <a:xfrm>
              <a:off x="13314872" y="5334328"/>
              <a:ext cx="1038893" cy="41877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678665F-77C6-253B-FB52-B0DFCEE376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76" y="7333773"/>
            <a:ext cx="8444424" cy="217833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DD7DEC-334B-5ACE-ACCE-22A94E721C1C}"/>
              </a:ext>
            </a:extLst>
          </p:cNvPr>
          <p:cNvSpPr/>
          <p:nvPr/>
        </p:nvSpPr>
        <p:spPr>
          <a:xfrm>
            <a:off x="6934199" y="8983447"/>
            <a:ext cx="1765877" cy="492978"/>
          </a:xfrm>
          <a:prstGeom prst="rect">
            <a:avLst/>
          </a:prstGeom>
          <a:solidFill>
            <a:schemeClr val="bg1">
              <a:alpha val="0"/>
            </a:schemeClr>
          </a:solidFill>
          <a:ln w="444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468791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 모델 결합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2E883B-5CD8-EE7E-3FDA-88CC6CB7F041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결과물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6C2265CC-DC80-3B80-CF7F-3C1E312E66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086DE9F0-2A1E-CD32-F1A0-43228EE251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D6A40406-66F1-FEF2-9C66-96EABC2243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72854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89DC97A-6811-4870-2DF1-DA4F73F60357}"/>
              </a:ext>
            </a:extLst>
          </p:cNvPr>
          <p:cNvGrpSpPr/>
          <p:nvPr/>
        </p:nvGrpSpPr>
        <p:grpSpPr>
          <a:xfrm>
            <a:off x="2212179" y="3647170"/>
            <a:ext cx="10949939" cy="2789793"/>
            <a:chOff x="1906424" y="3746246"/>
            <a:chExt cx="10949939" cy="278979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6947317-E2A4-17AD-5661-F4795DFC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424" y="3746246"/>
              <a:ext cx="10949939" cy="278979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DD7DEC-334B-5ACE-ACCE-22A94E721C1C}"/>
                </a:ext>
              </a:extLst>
            </p:cNvPr>
            <p:cNvSpPr/>
            <p:nvPr/>
          </p:nvSpPr>
          <p:spPr>
            <a:xfrm>
              <a:off x="5777943" y="4245121"/>
              <a:ext cx="1384857" cy="49297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A32467-7000-23A4-DAED-A2CEE02A2AEF}"/>
                </a:ext>
              </a:extLst>
            </p:cNvPr>
            <p:cNvSpPr/>
            <p:nvPr/>
          </p:nvSpPr>
          <p:spPr>
            <a:xfrm>
              <a:off x="5867401" y="5144091"/>
              <a:ext cx="990600" cy="49297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0369783-BA42-13EA-186F-7B0FBE19B0A6}"/>
              </a:ext>
            </a:extLst>
          </p:cNvPr>
          <p:cNvSpPr txBox="1"/>
          <p:nvPr/>
        </p:nvSpPr>
        <p:spPr>
          <a:xfrm>
            <a:off x="2212179" y="6883623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발화 의도에 맞는 답변을 성공적으로 생성하였음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AF608F-C096-97FF-53CA-244029F6BD56}"/>
              </a:ext>
            </a:extLst>
          </p:cNvPr>
          <p:cNvSpPr txBox="1"/>
          <p:nvPr/>
        </p:nvSpPr>
        <p:spPr>
          <a:xfrm>
            <a:off x="2212178" y="7351214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답변 또한 정상적으로 번역되어 나오는 것을 확인할 수 있었음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(5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개 지역 모두 테스트해봤으며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가장 학습이 잘된 제주도 방언 위주로 첨부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60138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430099" y="5199173"/>
            <a:ext cx="66561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Result &amp;</a:t>
            </a:r>
          </a:p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800" dirty="0" err="1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Disccusion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42073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의의 및 한계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2E883B-5CD8-EE7E-3FDA-88CC6CB7F041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의의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6C2265CC-DC80-3B80-CF7F-3C1E312E66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086DE9F0-2A1E-CD32-F1A0-43228EE251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D6A40406-66F1-FEF2-9C66-96EABC2243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72854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AF608F-C096-97FF-53CA-244029F6BD56}"/>
              </a:ext>
            </a:extLst>
          </p:cNvPr>
          <p:cNvSpPr txBox="1"/>
          <p:nvPr/>
        </p:nvSpPr>
        <p:spPr>
          <a:xfrm>
            <a:off x="2117958" y="3322171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프로젝트의 목적에 맞도록 두 가지 방향성을 설정하고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Task 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별로 데이터 수집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~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모델 구현 및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파인튜닝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등의 파이프라인 경험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45D8-8546-20F1-9B67-7E0CB471EAEF}"/>
              </a:ext>
            </a:extLst>
          </p:cNvPr>
          <p:cNvSpPr txBox="1"/>
          <p:nvPr/>
        </p:nvSpPr>
        <p:spPr>
          <a:xfrm>
            <a:off x="2117958" y="3747366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성능과 관계 없이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처음 목표로 했던 생성형 모델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+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번역기 모델을 경험해보고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성공적으로 결합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5DC3A-EAF6-D7BE-BDF9-62E600BC2922}"/>
              </a:ext>
            </a:extLst>
          </p:cNvPr>
          <p:cNvSpPr txBox="1"/>
          <p:nvPr/>
        </p:nvSpPr>
        <p:spPr>
          <a:xfrm>
            <a:off x="1886084" y="5013299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한계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002CB-50D3-D26E-635B-71C8C5B1320F}"/>
              </a:ext>
            </a:extLst>
          </p:cNvPr>
          <p:cNvSpPr txBox="1"/>
          <p:nvPr/>
        </p:nvSpPr>
        <p:spPr>
          <a:xfrm>
            <a:off x="2148917" y="5580956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수집한 방언 데이터셋 자체가 음성 대화를 기반으로 텍스트 형태로 변환시킨 것이라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챗봇을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만들기엔 다소 깔끔한 데이터가 아니었음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A3E08-0015-BCC0-0F2A-F8AA88E3508B}"/>
              </a:ext>
            </a:extLst>
          </p:cNvPr>
          <p:cNvSpPr txBox="1"/>
          <p:nvPr/>
        </p:nvSpPr>
        <p:spPr>
          <a:xfrm>
            <a:off x="2147890" y="5988828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특히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챗봇의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경우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파인 튜닝을 위해 질문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-&gt;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대답 형태의 데이터셋이 필요한데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질적인 데이터셋을 다양하게 확보하는 것이 쉽지 않음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84AA5-B5C7-E60D-3E09-A915B1540949}"/>
              </a:ext>
            </a:extLst>
          </p:cNvPr>
          <p:cNvSpPr txBox="1"/>
          <p:nvPr/>
        </p:nvSpPr>
        <p:spPr>
          <a:xfrm>
            <a:off x="1936897" y="7366763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3.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개선방향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08D3C-FEC0-6C81-B3D3-9F78E2A3A305}"/>
              </a:ext>
            </a:extLst>
          </p:cNvPr>
          <p:cNvSpPr txBox="1"/>
          <p:nvPr/>
        </p:nvSpPr>
        <p:spPr>
          <a:xfrm>
            <a:off x="2156470" y="7993970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허깅페이스에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여러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NLP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Task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를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위한 모델이 더 다양하게 존재하는데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목적에 맞게 재검토하여 더 많은 모델 테스트 해볼 수 있음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A2092-3DB3-A8EE-FC08-1F5E3068DE2E}"/>
              </a:ext>
            </a:extLst>
          </p:cNvPr>
          <p:cNvSpPr txBox="1"/>
          <p:nvPr/>
        </p:nvSpPr>
        <p:spPr>
          <a:xfrm>
            <a:off x="2171692" y="8403253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방언이 강하게 들어간 문장들만 선별하여 번역기의 성능을 더욱 극단적으로 끌어올릴 수 있음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6E1BF1-7FED-45FD-5312-7B5AFD0064A7}"/>
              </a:ext>
            </a:extLst>
          </p:cNvPr>
          <p:cNvSpPr txBox="1"/>
          <p:nvPr/>
        </p:nvSpPr>
        <p:spPr>
          <a:xfrm>
            <a:off x="2148916" y="6399389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GPU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의 제한으로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적은 수의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epoch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으로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학습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여러 모델을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테스트하다보니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금방 닳는 문제 발생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DED928-42FB-F0AB-76BC-12E22B64184D}"/>
              </a:ext>
            </a:extLst>
          </p:cNvPr>
          <p:cNvSpPr txBox="1"/>
          <p:nvPr/>
        </p:nvSpPr>
        <p:spPr>
          <a:xfrm>
            <a:off x="2112473" y="4165165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점점 소실되어가는 지역 방언을 주제로 언어 모델에 사투리를 접목시켜 이를 구사할 수 있는 언어모델을 다룬 것에서 가치가 있음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950FEC-899B-BE23-B5EA-0A0F06401B30}"/>
              </a:ext>
            </a:extLst>
          </p:cNvPr>
          <p:cNvSpPr txBox="1"/>
          <p:nvPr/>
        </p:nvSpPr>
        <p:spPr>
          <a:xfrm>
            <a:off x="2147890" y="8803363"/>
            <a:ext cx="1383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현재는 표준어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사투리 변환만 시도했지만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반대로 사투리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표준어 변환도 필요함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(source / target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만 반대로 설정하면 구현 가능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350077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430099" y="5199173"/>
            <a:ext cx="665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부록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2332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015021" y="5199173"/>
            <a:ext cx="628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목표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11664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제주도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22439C5-790A-772A-6D77-BC2B04FEC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5" y="2974105"/>
            <a:ext cx="14449229" cy="448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11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제주도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26005EF-9366-3E2F-E0F4-0987E253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47" y="2908618"/>
            <a:ext cx="14550506" cy="44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91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제주도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AC79E32-6B30-75F9-BC9E-DFCC57CD0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47" y="2981772"/>
            <a:ext cx="14866906" cy="43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27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전라도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ABBACB-A5C3-3C9C-D1F1-934CFEA61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46" y="2915275"/>
            <a:ext cx="16154107" cy="47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6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전라도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A018E99-6729-3C69-1F99-4847F6698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15" y="2763428"/>
            <a:ext cx="15703570" cy="47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4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전라도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8375A81-F08C-BF35-BB31-693BE81D4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90" y="2763428"/>
            <a:ext cx="15944819" cy="47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37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경상도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5CEF812-4B39-76B7-D29C-884557206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2" y="2645230"/>
            <a:ext cx="16142675" cy="49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8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경상도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6EB3508-64AB-1A1A-9864-7A5E07F97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3" y="2738884"/>
            <a:ext cx="16337753" cy="48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50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경상도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149D18F-E1FC-12EE-07F9-5F7211F0F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3" y="2713302"/>
            <a:ext cx="16337753" cy="486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16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충청도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8789FA-2410-FCD7-D10D-6DAD7B7E4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87" y="2443958"/>
            <a:ext cx="15955226" cy="5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1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목표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AA7492-2DBA-D64D-D117-B6E83C5D26A9}"/>
              </a:ext>
            </a:extLst>
          </p:cNvPr>
          <p:cNvGrpSpPr/>
          <p:nvPr/>
        </p:nvGrpSpPr>
        <p:grpSpPr>
          <a:xfrm>
            <a:off x="3725781" y="5553030"/>
            <a:ext cx="10834152" cy="5258295"/>
            <a:chOff x="2270063" y="5569363"/>
            <a:chExt cx="10834152" cy="52582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8B9F45-5B30-A2D6-E769-34B5C5D7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270063" y="5569363"/>
              <a:ext cx="5258295" cy="525829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D058D92-46C6-EFB7-3A15-3D4A6A997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08415" y="5959593"/>
              <a:ext cx="4495800" cy="4868064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5201D64-4C30-F96D-4078-4CE56D950A24}"/>
                </a:ext>
              </a:extLst>
            </p:cNvPr>
            <p:cNvSpPr/>
            <p:nvPr/>
          </p:nvSpPr>
          <p:spPr>
            <a:xfrm>
              <a:off x="7305498" y="7280912"/>
              <a:ext cx="1302918" cy="35467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8" name="사각형 설명선[R] 27">
            <a:extLst>
              <a:ext uri="{FF2B5EF4-FFF2-40B4-BE49-F238E27FC236}">
                <a16:creationId xmlns:a16="http://schemas.microsoft.com/office/drawing/2014/main" id="{DBE15DB1-0500-1795-0A1A-1B087FF0D696}"/>
              </a:ext>
            </a:extLst>
          </p:cNvPr>
          <p:cNvSpPr/>
          <p:nvPr/>
        </p:nvSpPr>
        <p:spPr>
          <a:xfrm>
            <a:off x="2445914" y="4307994"/>
            <a:ext cx="3671554" cy="1400463"/>
          </a:xfrm>
          <a:prstGeom prst="wedgeRectCallout">
            <a:avLst>
              <a:gd name="adj1" fmla="val -8381"/>
              <a:gd name="adj2" fmla="val 819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오늘 저녁 메뉴는 뭐가 좋을까</a:t>
            </a:r>
            <a:r>
              <a:rPr kumimoji="1" lang="en-US" altLang="ko-KR" b="1" dirty="0">
                <a:solidFill>
                  <a:schemeClr val="tx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?</a:t>
            </a:r>
            <a:endParaRPr kumimoji="1" lang="ko-KR" altLang="en-US" b="1" dirty="0">
              <a:solidFill>
                <a:schemeClr val="tx1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9" name="사각형 설명선[R] 28">
            <a:extLst>
              <a:ext uri="{FF2B5EF4-FFF2-40B4-BE49-F238E27FC236}">
                <a16:creationId xmlns:a16="http://schemas.microsoft.com/office/drawing/2014/main" id="{F9F04115-CDBD-070B-2930-320B480438D5}"/>
              </a:ext>
            </a:extLst>
          </p:cNvPr>
          <p:cNvSpPr/>
          <p:nvPr/>
        </p:nvSpPr>
        <p:spPr>
          <a:xfrm>
            <a:off x="11433874" y="4285066"/>
            <a:ext cx="4800890" cy="1400463"/>
          </a:xfrm>
          <a:prstGeom prst="wedgeRectCallout">
            <a:avLst>
              <a:gd name="adj1" fmla="val 7491"/>
              <a:gd name="adj2" fmla="val 819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흠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이왕 허는 김에 갈치조림에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몸국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허곡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아니면 고사리육개장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어떵햄수과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? 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허민 </a:t>
            </a:r>
            <a:r>
              <a:rPr lang="ko-KR" altLang="en-US" b="1" dirty="0" err="1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든든허고</a:t>
            </a:r>
            <a:r>
              <a:rPr lang="ko-KR" altLang="en-US" b="1" dirty="0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b="1" dirty="0">
                <a:solidFill>
                  <a:srgbClr val="0E0E0E"/>
                </a:solidFill>
                <a:effectLst/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A05DED-0727-E156-89B0-912CF8312408}"/>
              </a:ext>
            </a:extLst>
          </p:cNvPr>
          <p:cNvSpPr txBox="1"/>
          <p:nvPr/>
        </p:nvSpPr>
        <p:spPr>
          <a:xfrm>
            <a:off x="4052697" y="2946452"/>
            <a:ext cx="101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“</a:t>
            </a:r>
            <a:r>
              <a:rPr lang="ko-KR" altLang="en-US" sz="32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지역 방언을 사용해 질문에 응답하는 </a:t>
            </a:r>
            <a:r>
              <a:rPr lang="ko-KR" altLang="en-US" sz="3200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챗봇</a:t>
            </a:r>
            <a:r>
              <a:rPr lang="ko-KR" altLang="en-US" sz="32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개발 </a:t>
            </a:r>
            <a:r>
              <a:rPr lang="en-US" altLang="ko-KR" sz="32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”</a:t>
            </a:r>
            <a:endParaRPr lang="en-US" altLang="ko-KR" sz="3200" dirty="0">
              <a:highlight>
                <a:srgbClr val="C0C0C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A2F2DD4-A980-FD52-DB88-E5BB0894EF1D}"/>
              </a:ext>
            </a:extLst>
          </p:cNvPr>
          <p:cNvSpPr/>
          <p:nvPr/>
        </p:nvSpPr>
        <p:spPr>
          <a:xfrm>
            <a:off x="14541636" y="7059044"/>
            <a:ext cx="2106016" cy="3546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06352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충청도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F0C7413-8282-A07D-BD59-0FD3EE44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4" y="2457922"/>
            <a:ext cx="16038612" cy="537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1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충청도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C196307-6AC6-E8F1-4F8F-5FC7F8840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7" y="2443958"/>
            <a:ext cx="16376625" cy="5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4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강원도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6DEBA19-ACF2-16FA-9AAF-B4C8994E6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6" y="2443958"/>
            <a:ext cx="17325980" cy="53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00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강원도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5C9D37E-89C7-EDB1-7197-139499D4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4" y="2443958"/>
            <a:ext cx="17589951" cy="53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74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F35E8-3FD4-0427-BD36-44D01ED22828}"/>
              </a:ext>
            </a:extLst>
          </p:cNvPr>
          <p:cNvSpPr txBox="1"/>
          <p:nvPr/>
        </p:nvSpPr>
        <p:spPr>
          <a:xfrm>
            <a:off x="457200" y="342900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표준어</a:t>
            </a:r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강원도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6B92465-5698-694E-3B79-B76C4493A02F}"/>
              </a:ext>
            </a:extLst>
          </p:cNvPr>
          <p:cNvGrpSpPr/>
          <p:nvPr/>
        </p:nvGrpSpPr>
        <p:grpSpPr>
          <a:xfrm>
            <a:off x="545535" y="1168348"/>
            <a:ext cx="4277889" cy="192857"/>
            <a:chOff x="1202333" y="6196480"/>
            <a:chExt cx="4277889" cy="192857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CD0E5C00-0784-0907-82A7-E863DBCB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83428D7-355C-35E3-0D48-509F698AB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0" y="2443959"/>
            <a:ext cx="17715140" cy="53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47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1374740" y="6528848"/>
            <a:ext cx="6736904" cy="4576264"/>
            <a:chOff x="-1374740" y="6528848"/>
            <a:chExt cx="6736904" cy="457626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74740" y="6528848"/>
              <a:ext cx="6736904" cy="457626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 cstate="print"/>
          <a:srcRect t="1" r="16333" b="42110"/>
          <a:stretch/>
        </p:blipFill>
        <p:spPr>
          <a:xfrm rot="19860000">
            <a:off x="8979720" y="5059990"/>
            <a:ext cx="10720043" cy="7007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8732" y="2559765"/>
            <a:ext cx="2908864" cy="5916825"/>
            <a:chOff x="1498732" y="2559765"/>
            <a:chExt cx="2908864" cy="5916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98732" y="2559765"/>
              <a:ext cx="2908864" cy="5916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3164" y="2789709"/>
            <a:ext cx="4817998" cy="5359053"/>
            <a:chOff x="2953164" y="2789709"/>
            <a:chExt cx="4817998" cy="5359053"/>
          </a:xfrm>
        </p:grpSpPr>
        <p:pic>
          <p:nvPicPr>
            <p:cNvPr id="13" name="Object 1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3164" y="2789709"/>
              <a:ext cx="4817998" cy="5359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6010" y="-2183551"/>
            <a:ext cx="5941649" cy="10683931"/>
            <a:chOff x="13976010" y="-2183551"/>
            <a:chExt cx="5941649" cy="10683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r="16615" b="46638"/>
            <a:stretch/>
          </p:blipFill>
          <p:spPr>
            <a:xfrm rot="14460000">
              <a:off x="11604869" y="187590"/>
              <a:ext cx="10683931" cy="5941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>
            <a:grpSpLocks noGrp="1" noUngrp="1" noRot="1" noMove="1" noResize="1"/>
          </p:cNvGrpSpPr>
          <p:nvPr/>
        </p:nvGrpSpPr>
        <p:grpSpPr>
          <a:xfrm>
            <a:off x="7987753" y="0"/>
            <a:ext cx="11094695" cy="7536437"/>
            <a:chOff x="7987753" y="0"/>
            <a:chExt cx="11094695" cy="7536437"/>
          </a:xfrm>
        </p:grpSpPr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7987753" y="0"/>
              <a:ext cx="11094695" cy="75364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CAC3C-9597-0489-EB16-FEDC8E209878}"/>
              </a:ext>
            </a:extLst>
          </p:cNvPr>
          <p:cNvSpPr txBox="1"/>
          <p:nvPr/>
        </p:nvSpPr>
        <p:spPr>
          <a:xfrm>
            <a:off x="5987005" y="4684405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4874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방향성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C653072-914E-3362-C40D-25C5BC4BBDB6}"/>
              </a:ext>
            </a:extLst>
          </p:cNvPr>
          <p:cNvSpPr/>
          <p:nvPr/>
        </p:nvSpPr>
        <p:spPr>
          <a:xfrm>
            <a:off x="2331721" y="2748022"/>
            <a:ext cx="13765571" cy="14450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13D914-84C6-8724-3612-D7A3A609EEF5}"/>
              </a:ext>
            </a:extLst>
          </p:cNvPr>
          <p:cNvSpPr/>
          <p:nvPr/>
        </p:nvSpPr>
        <p:spPr>
          <a:xfrm>
            <a:off x="9687754" y="3197421"/>
            <a:ext cx="4281975" cy="5717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solidFill>
                  <a:schemeClr val="tx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지역별 방언 </a:t>
            </a:r>
            <a:r>
              <a:rPr kumimoji="1" lang="en-US" altLang="ko-KR" sz="2000" b="1" dirty="0">
                <a:solidFill>
                  <a:schemeClr val="tx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–</a:t>
            </a:r>
            <a:r>
              <a:rPr kumimoji="1" lang="ko-KR" altLang="en-US" sz="2000" b="1" dirty="0">
                <a:solidFill>
                  <a:schemeClr val="tx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표준어쌍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1EB03A-3FEA-3A4B-F73A-6B34237742DA}"/>
              </a:ext>
            </a:extLst>
          </p:cNvPr>
          <p:cNvSpPr/>
          <p:nvPr/>
        </p:nvSpPr>
        <p:spPr>
          <a:xfrm>
            <a:off x="2325137" y="2748023"/>
            <a:ext cx="3115543" cy="571717"/>
          </a:xfrm>
          <a:prstGeom prst="rect">
            <a:avLst/>
          </a:prstGeom>
          <a:solidFill>
            <a:srgbClr val="9000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2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필요한 데이터셋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AB0EAD-FFBF-DF7F-8E37-D5BFBB0C7C63}"/>
              </a:ext>
            </a:extLst>
          </p:cNvPr>
          <p:cNvSpPr/>
          <p:nvPr/>
        </p:nvSpPr>
        <p:spPr>
          <a:xfrm>
            <a:off x="5985578" y="3194565"/>
            <a:ext cx="2721112" cy="5717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solidFill>
                  <a:schemeClr val="tx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대화 데이터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9A9D832-89AD-A607-6156-2E8F5564ED63}"/>
              </a:ext>
            </a:extLst>
          </p:cNvPr>
          <p:cNvSpPr/>
          <p:nvPr/>
        </p:nvSpPr>
        <p:spPr>
          <a:xfrm>
            <a:off x="2331721" y="4456907"/>
            <a:ext cx="13765571" cy="5605489"/>
          </a:xfrm>
          <a:prstGeom prst="roundRect">
            <a:avLst>
              <a:gd name="adj" fmla="val 452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BFF132-6D46-C552-97A0-BFE4FBEFEC9C}"/>
              </a:ext>
            </a:extLst>
          </p:cNvPr>
          <p:cNvSpPr/>
          <p:nvPr/>
        </p:nvSpPr>
        <p:spPr>
          <a:xfrm>
            <a:off x="2325137" y="4456908"/>
            <a:ext cx="3115543" cy="571717"/>
          </a:xfrm>
          <a:prstGeom prst="rect">
            <a:avLst/>
          </a:prstGeom>
          <a:solidFill>
            <a:srgbClr val="9000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2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파이프라인 설계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913D34-83C0-71BB-161C-79BEDA093434}"/>
              </a:ext>
            </a:extLst>
          </p:cNvPr>
          <p:cNvSpPr/>
          <p:nvPr/>
        </p:nvSpPr>
        <p:spPr>
          <a:xfrm>
            <a:off x="2694800" y="5818773"/>
            <a:ext cx="2419990" cy="5159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200" b="1" dirty="0">
                <a:solidFill>
                  <a:schemeClr val="tx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Task 1</a:t>
            </a:r>
            <a:endParaRPr kumimoji="1" lang="ko-KR" altLang="en-US" sz="2200" b="1" dirty="0">
              <a:solidFill>
                <a:schemeClr val="tx1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5AF51FA-2D06-E296-300E-0A4F2A7AC155}"/>
              </a:ext>
            </a:extLst>
          </p:cNvPr>
          <p:cNvGrpSpPr/>
          <p:nvPr/>
        </p:nvGrpSpPr>
        <p:grpSpPr>
          <a:xfrm>
            <a:off x="14464692" y="3432618"/>
            <a:ext cx="891720" cy="109822"/>
            <a:chOff x="14162068" y="3366290"/>
            <a:chExt cx="891720" cy="10982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DCBCE8A-E83C-9F4B-554B-29B09D758F5C}"/>
                </a:ext>
              </a:extLst>
            </p:cNvPr>
            <p:cNvSpPr>
              <a:spLocks/>
            </p:cNvSpPr>
            <p:nvPr/>
          </p:nvSpPr>
          <p:spPr>
            <a:xfrm>
              <a:off x="14162068" y="3366290"/>
              <a:ext cx="108000" cy="108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A713189-B0A8-5CA6-E62A-D1E50B95D35C}"/>
                </a:ext>
              </a:extLst>
            </p:cNvPr>
            <p:cNvSpPr>
              <a:spLocks/>
            </p:cNvSpPr>
            <p:nvPr/>
          </p:nvSpPr>
          <p:spPr>
            <a:xfrm>
              <a:off x="14564091" y="3366290"/>
              <a:ext cx="108000" cy="108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00BF973-3329-65C2-D5E7-CAD81C0BB374}"/>
                </a:ext>
              </a:extLst>
            </p:cNvPr>
            <p:cNvSpPr>
              <a:spLocks/>
            </p:cNvSpPr>
            <p:nvPr/>
          </p:nvSpPr>
          <p:spPr>
            <a:xfrm>
              <a:off x="14945788" y="3368112"/>
              <a:ext cx="108000" cy="108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08D6ECA-E902-DEB8-2F51-7A71D75BF8DB}"/>
              </a:ext>
            </a:extLst>
          </p:cNvPr>
          <p:cNvSpPr txBox="1"/>
          <p:nvPr/>
        </p:nvSpPr>
        <p:spPr>
          <a:xfrm>
            <a:off x="2694800" y="7340277"/>
            <a:ext cx="61662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“</a:t>
            </a:r>
            <a:r>
              <a:rPr lang="ko-KR" altLang="en-US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표준어 질문 </a:t>
            </a:r>
            <a:r>
              <a:rPr lang="en-US" altLang="ko-KR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(source)</a:t>
            </a:r>
            <a:r>
              <a:rPr lang="ko-KR" altLang="en-US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사투리 대답 </a:t>
            </a:r>
            <a:r>
              <a:rPr lang="en-US" altLang="ko-KR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(target)</a:t>
            </a:r>
          </a:p>
          <a:p>
            <a:pPr algn="ctr"/>
            <a:r>
              <a:rPr lang="ko-KR" altLang="en-US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의 데이터셋으로 </a:t>
            </a:r>
            <a:r>
              <a:rPr lang="ko-KR" altLang="en-US" sz="2400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챗봇</a:t>
            </a:r>
            <a:r>
              <a:rPr lang="ko-KR" altLang="en-US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모델을 학습시킨다</a:t>
            </a:r>
            <a:r>
              <a:rPr lang="en-US" altLang="ko-KR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.”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3AD85FC-7280-B856-5716-580464C3A2B5}"/>
              </a:ext>
            </a:extLst>
          </p:cNvPr>
          <p:cNvCxnSpPr/>
          <p:nvPr/>
        </p:nvCxnSpPr>
        <p:spPr>
          <a:xfrm>
            <a:off x="9214506" y="4649821"/>
            <a:ext cx="0" cy="515459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40DEE9-BA7C-E767-195B-A279FDE939D7}"/>
              </a:ext>
            </a:extLst>
          </p:cNvPr>
          <p:cNvSpPr/>
          <p:nvPr/>
        </p:nvSpPr>
        <p:spPr>
          <a:xfrm>
            <a:off x="9577585" y="5818773"/>
            <a:ext cx="2419990" cy="5159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200" b="1" dirty="0">
                <a:solidFill>
                  <a:schemeClr val="tx1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Task 2</a:t>
            </a:r>
            <a:endParaRPr kumimoji="1" lang="ko-KR" altLang="en-US" sz="2200" b="1" dirty="0">
              <a:solidFill>
                <a:schemeClr val="tx1"/>
              </a:solidFill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26DE4-2733-3DC7-2A28-E8AC265E1D4D}"/>
              </a:ext>
            </a:extLst>
          </p:cNvPr>
          <p:cNvSpPr txBox="1"/>
          <p:nvPr/>
        </p:nvSpPr>
        <p:spPr>
          <a:xfrm>
            <a:off x="9577585" y="7155610"/>
            <a:ext cx="61662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“</a:t>
            </a:r>
            <a:r>
              <a:rPr lang="ko-KR" altLang="en-US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표준어 질문 </a:t>
            </a:r>
            <a:r>
              <a:rPr lang="en-US" altLang="ko-KR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(source)</a:t>
            </a:r>
            <a:r>
              <a:rPr lang="ko-KR" altLang="en-US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표준어 대답 </a:t>
            </a:r>
            <a:r>
              <a:rPr lang="en-US" altLang="ko-KR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(target)</a:t>
            </a:r>
          </a:p>
          <a:p>
            <a:pPr algn="ctr"/>
            <a:r>
              <a:rPr lang="ko-KR" altLang="en-US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의 데이터셋으로 </a:t>
            </a:r>
            <a:r>
              <a:rPr lang="ko-KR" altLang="en-US" sz="2400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챗봇</a:t>
            </a:r>
            <a:r>
              <a:rPr lang="ko-KR" altLang="en-US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모델을 학습시킨 뒤</a:t>
            </a:r>
            <a:r>
              <a:rPr lang="en-US" altLang="ko-KR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번역 모델을 이용해 </a:t>
            </a:r>
            <a:r>
              <a:rPr lang="ko-KR" altLang="en-US" sz="2400" b="1" dirty="0">
                <a:solidFill>
                  <a:srgbClr val="900020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표준어 대답을 사투리로 번역</a:t>
            </a:r>
            <a:r>
              <a:rPr lang="ko-KR" altLang="en-US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한다</a:t>
            </a:r>
            <a:r>
              <a:rPr lang="en-US" altLang="ko-KR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.</a:t>
            </a:r>
            <a:r>
              <a:rPr lang="ko-KR" altLang="en-US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400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05496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430099" y="5199173"/>
            <a:ext cx="6656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ko-KR" altLang="en-US" sz="44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  <a:r>
              <a:rPr lang="en-US" altLang="ko-KR" sz="44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4400" dirty="0" err="1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6208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방언 데이터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672146" cy="192857"/>
            <a:chOff x="1202333" y="6196480"/>
            <a:chExt cx="4672146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672146" cy="192857"/>
            </a:xfrm>
            <a:prstGeom prst="rect">
              <a:avLst/>
            </a:prstGeom>
          </p:spPr>
        </p:pic>
      </p:grp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E012C9C-475D-10A1-B1AB-C25CF237709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/>
          <a:stretch/>
        </p:blipFill>
        <p:spPr>
          <a:xfrm>
            <a:off x="2019205" y="6878840"/>
            <a:ext cx="9555434" cy="3185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52BF27-0E64-D75D-D7C9-CB46411EEE97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한국어 방언 발화 데이터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F1220-D73D-F58D-ECC4-6B21F049A037}"/>
              </a:ext>
            </a:extLst>
          </p:cNvPr>
          <p:cNvSpPr txBox="1"/>
          <p:nvPr/>
        </p:nvSpPr>
        <p:spPr>
          <a:xfrm>
            <a:off x="7207849" y="3397319"/>
            <a:ext cx="5836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경상도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제주도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충청도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전라도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/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강원도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5CB4B-533C-D3CE-031E-E08727DA7F4D}"/>
              </a:ext>
            </a:extLst>
          </p:cNvPr>
          <p:cNvSpPr txBox="1"/>
          <p:nvPr/>
        </p:nvSpPr>
        <p:spPr>
          <a:xfrm>
            <a:off x="7205766" y="3861633"/>
            <a:ext cx="7258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n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명의 사람이 대화하는 음성 파일을 텍스트로 변환시킨 데이터셋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6A7D7-9FC4-D9F4-AA43-674F87B9ADAE}"/>
              </a:ext>
            </a:extLst>
          </p:cNvPr>
          <p:cNvSpPr txBox="1"/>
          <p:nvPr/>
        </p:nvSpPr>
        <p:spPr>
          <a:xfrm>
            <a:off x="7205766" y="4325802"/>
            <a:ext cx="5836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json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형태로 되어있음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B7F802-1F4C-37D6-DBD4-1270350CB461}"/>
              </a:ext>
            </a:extLst>
          </p:cNvPr>
          <p:cNvSpPr txBox="1"/>
          <p:nvPr/>
        </p:nvSpPr>
        <p:spPr>
          <a:xfrm>
            <a:off x="7205765" y="4792359"/>
            <a:ext cx="8891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각 문장에 대해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발화자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Id, 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표준어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방언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어절 별 방언인지 여부 등의 칼럼으로 구성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pic>
        <p:nvPicPr>
          <p:cNvPr id="20" name="Picture 6" descr="Screenshot of a phone screen&#10;&#10;Description automatically generated">
            <a:extLst>
              <a:ext uri="{FF2B5EF4-FFF2-40B4-BE49-F238E27FC236}">
                <a16:creationId xmlns:a16="http://schemas.microsoft.com/office/drawing/2014/main" id="{27D615BA-2146-1588-EDDA-103ECD4754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05" y="3400819"/>
            <a:ext cx="4681805" cy="326584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A1F50A6-5D0C-DAA4-6ECF-13C54128FBCB}"/>
              </a:ext>
            </a:extLst>
          </p:cNvPr>
          <p:cNvGrpSpPr/>
          <p:nvPr/>
        </p:nvGrpSpPr>
        <p:grpSpPr>
          <a:xfrm>
            <a:off x="11728065" y="6128107"/>
            <a:ext cx="12173769" cy="3934290"/>
            <a:chOff x="11734801" y="6351425"/>
            <a:chExt cx="12173769" cy="393429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DCD10C5-BD99-8408-0AD9-EDBECE2E527F}"/>
                </a:ext>
              </a:extLst>
            </p:cNvPr>
            <p:cNvSpPr/>
            <p:nvPr/>
          </p:nvSpPr>
          <p:spPr>
            <a:xfrm>
              <a:off x="11734801" y="6351425"/>
              <a:ext cx="4470650" cy="3934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6332185-832C-3398-1039-97B85117AB8A}"/>
                </a:ext>
              </a:extLst>
            </p:cNvPr>
            <p:cNvGrpSpPr/>
            <p:nvPr/>
          </p:nvGrpSpPr>
          <p:grpSpPr>
            <a:xfrm>
              <a:off x="12127879" y="6645827"/>
              <a:ext cx="11780691" cy="3320327"/>
              <a:chOff x="11722120" y="5708331"/>
              <a:chExt cx="12811296" cy="356885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2B5787-C6C9-F69C-6561-8D75019ECB53}"/>
                  </a:ext>
                </a:extLst>
              </p:cNvPr>
              <p:cNvSpPr txBox="1"/>
              <p:nvPr/>
            </p:nvSpPr>
            <p:spPr>
              <a:xfrm>
                <a:off x="11731816" y="5708331"/>
                <a:ext cx="12801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각 지역별 한국어 발화</a:t>
                </a:r>
                <a:endParaRPr lang="en-US" altLang="ko-KR" sz="2000" dirty="0">
                  <a:highlight>
                    <a:srgbClr val="C0C0C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554FBB-FEE4-AFA1-B122-357FFA4F0F7C}"/>
                  </a:ext>
                </a:extLst>
              </p:cNvPr>
              <p:cNvSpPr txBox="1"/>
              <p:nvPr/>
            </p:nvSpPr>
            <p:spPr>
              <a:xfrm>
                <a:off x="11722120" y="8132445"/>
                <a:ext cx="51520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각 지역별 </a:t>
                </a:r>
                <a:r>
                  <a:rPr lang="ko-KR" altLang="en-US" sz="2000" b="1" dirty="0" err="1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중노년층</a:t>
                </a:r>
                <a:r>
                  <a:rPr lang="ko-KR" altLang="en-US" sz="2000" b="1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 한국어 대화 데이터</a:t>
                </a:r>
                <a:endPara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DCDEC1-A96A-0AF7-FB3F-E3E06B365E0A}"/>
                  </a:ext>
                </a:extLst>
              </p:cNvPr>
              <p:cNvSpPr txBox="1"/>
              <p:nvPr/>
            </p:nvSpPr>
            <p:spPr>
              <a:xfrm>
                <a:off x="11947898" y="6211598"/>
                <a:ext cx="3660548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제주도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: 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약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277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만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row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전라도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: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 약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216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만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row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경상도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: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 약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216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만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row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충청도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: 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약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10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만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row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강원도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: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 약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157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만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row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FEF10A-06AA-C2E2-D1D2-74CA2F470228}"/>
                  </a:ext>
                </a:extLst>
              </p:cNvPr>
              <p:cNvSpPr txBox="1"/>
              <p:nvPr/>
            </p:nvSpPr>
            <p:spPr>
              <a:xfrm>
                <a:off x="11964081" y="8630859"/>
                <a:ext cx="285572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- 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  전라도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: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 약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6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만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row</a:t>
                </a:r>
              </a:p>
              <a:p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-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   경상도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: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 약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7</a:t>
                </a:r>
                <a:r>
                  <a:rPr lang="ko-KR" altLang="en-US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만 </a:t>
                </a:r>
                <a:r>
                  <a:rPr lang="en-US" altLang="ko-KR" dirty="0">
                    <a:latin typeface="NanumSquare_ac Bold" panose="020B0600000101010101" pitchFamily="34" charset="-127"/>
                    <a:ea typeface="NanumSquare_ac Bold" panose="020B0600000101010101" pitchFamily="34" charset="-127"/>
                  </a:rPr>
                  <a:t>row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04302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방언 데이터</a:t>
            </a:r>
          </a:p>
        </p:txBody>
      </p:sp>
      <p:pic>
        <p:nvPicPr>
          <p:cNvPr id="18" name="그림 1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C545A17-AE9A-0A68-B33C-EDBEC557AB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51" y="4016026"/>
            <a:ext cx="9142187" cy="2623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07ACF-02CC-1ED1-F08B-656F7408E266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한국어 방언 발화 데이터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D95D8-CD6A-9A91-ADCE-6455A192DE0E}"/>
              </a:ext>
            </a:extLst>
          </p:cNvPr>
          <p:cNvSpPr txBox="1"/>
          <p:nvPr/>
        </p:nvSpPr>
        <p:spPr>
          <a:xfrm>
            <a:off x="11701624" y="3988008"/>
            <a:ext cx="4998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발화자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수가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인 데이터만 필터링한 뒤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,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speaker 1 (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질문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과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speaker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(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대답</a:t>
            </a:r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)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칼럼 형태로 구성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pic>
        <p:nvPicPr>
          <p:cNvPr id="20" name="Picture 2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182E60E8-8516-645F-9B53-9930EF0A45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51" y="7658952"/>
            <a:ext cx="7372949" cy="25053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14AB6A-8B5A-EFCB-9B4E-3FF210EBA575}"/>
              </a:ext>
            </a:extLst>
          </p:cNvPr>
          <p:cNvSpPr txBox="1"/>
          <p:nvPr/>
        </p:nvSpPr>
        <p:spPr>
          <a:xfrm>
            <a:off x="2228252" y="3395723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1-1.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</a:t>
            </a:r>
            <a:r>
              <a:rPr lang="ko-KR" altLang="en-US" sz="24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챗봇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학습을 위해 대화 형식으로 가공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345EB-8920-BCBA-C79E-9428EF9353BF}"/>
              </a:ext>
            </a:extLst>
          </p:cNvPr>
          <p:cNvSpPr txBox="1"/>
          <p:nvPr/>
        </p:nvSpPr>
        <p:spPr>
          <a:xfrm>
            <a:off x="2228252" y="6918523"/>
            <a:ext cx="9142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1-2.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번역기 학습을 위해 한 문장에 대해 표준어 </a:t>
            </a:r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–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방언 쌍 형태로 가공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pic>
        <p:nvPicPr>
          <p:cNvPr id="33" name="Object 18">
            <a:extLst>
              <a:ext uri="{FF2B5EF4-FFF2-40B4-BE49-F238E27FC236}">
                <a16:creationId xmlns:a16="http://schemas.microsoft.com/office/drawing/2014/main" id="{8C7C52AF-6462-EE89-B0A4-F3D4C33A7FCF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0054" y="1992107"/>
            <a:ext cx="4672146" cy="1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5335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대화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07ACF-02CC-1ED1-F08B-656F7408E266}"/>
              </a:ext>
            </a:extLst>
          </p:cNvPr>
          <p:cNvSpPr txBox="1"/>
          <p:nvPr/>
        </p:nvSpPr>
        <p:spPr>
          <a:xfrm>
            <a:off x="1850643" y="2743152"/>
            <a:ext cx="583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2.</a:t>
            </a:r>
            <a:r>
              <a:rPr lang="ko-KR" altLang="en-US" sz="24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일상 대화 데이터</a:t>
            </a:r>
            <a:endParaRPr lang="en-US" altLang="ko-KR" sz="24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D95D8-CD6A-9A91-ADCE-6455A192DE0E}"/>
              </a:ext>
            </a:extLst>
          </p:cNvPr>
          <p:cNvSpPr txBox="1"/>
          <p:nvPr/>
        </p:nvSpPr>
        <p:spPr>
          <a:xfrm>
            <a:off x="2482405" y="9169775"/>
            <a:ext cx="13367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- AI Hub / 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타 </a:t>
            </a:r>
            <a:r>
              <a:rPr lang="ko-KR" altLang="en-US" sz="2000" b="1" dirty="0" err="1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챗봇</a:t>
            </a:r>
            <a:r>
              <a:rPr lang="ko-KR" altLang="en-US" sz="2000" b="1" dirty="0"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 프로젝트의 데이터를 수집해 일상적인 대화 형태의 데이터셋 수집 및 가공</a:t>
            </a:r>
            <a:endParaRPr lang="en-US" altLang="ko-KR" sz="2000" b="1" dirty="0">
              <a:latin typeface="NanumSquare_ac Bold" panose="020B0600000101010101" pitchFamily="34" charset="-127"/>
              <a:ea typeface="NanumSquare_ac 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193AB-6C99-F64C-B6A7-06A10DAA3B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2405" y="3551283"/>
            <a:ext cx="6158656" cy="51501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1A7571-0D91-9B69-B1E9-638C34E581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729" y="3551283"/>
            <a:ext cx="4738474" cy="5192578"/>
          </a:xfrm>
          <a:prstGeom prst="rect">
            <a:avLst/>
          </a:prstGeom>
        </p:spPr>
      </p:pic>
      <p:pic>
        <p:nvPicPr>
          <p:cNvPr id="16" name="Object 18">
            <a:extLst>
              <a:ext uri="{FF2B5EF4-FFF2-40B4-BE49-F238E27FC236}">
                <a16:creationId xmlns:a16="http://schemas.microsoft.com/office/drawing/2014/main" id="{AABB22F3-D253-4328-427C-4894A61F4561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0054" y="1992107"/>
            <a:ext cx="4672146" cy="1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48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2359</Words>
  <Application>Microsoft Macintosh PowerPoint</Application>
  <PresentationFormat>Custom</PresentationFormat>
  <Paragraphs>319</Paragraphs>
  <Slides>45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BM DoHyeon</vt:lpstr>
      <vt:lpstr>NanumSquare_ac Bold</vt:lpstr>
      <vt:lpstr>맑은 고딕</vt:lpstr>
      <vt:lpstr>나눔스퀘어_ac Bold</vt:lpstr>
      <vt:lpstr>Apple SD Gothic Neo</vt:lpstr>
      <vt:lpstr>Arial</vt:lpstr>
      <vt:lpstr>배달의민족 도현</vt:lpstr>
      <vt:lpstr>NotoSansKR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정종락[ 학부재학 / 정치외교학과 ]</cp:lastModifiedBy>
  <cp:revision>36</cp:revision>
  <dcterms:created xsi:type="dcterms:W3CDTF">2024-02-10T23:43:54Z</dcterms:created>
  <dcterms:modified xsi:type="dcterms:W3CDTF">2024-08-28T02:57:22Z</dcterms:modified>
</cp:coreProperties>
</file>